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sldIdLst>
    <p:sldId id="285" r:id="rId2"/>
    <p:sldId id="284" r:id="rId3"/>
    <p:sldId id="257" r:id="rId4"/>
    <p:sldId id="259" r:id="rId5"/>
    <p:sldId id="260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6" r:id="rId23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7507" autoAdjust="0"/>
    <p:restoredTop sz="94660"/>
  </p:normalViewPr>
  <p:slideViewPr>
    <p:cSldViewPr>
      <p:cViewPr varScale="1">
        <p:scale>
          <a:sx n="67" d="100"/>
          <a:sy n="67" d="100"/>
        </p:scale>
        <p:origin x="-732" y="-1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048000" y="3124200"/>
            <a:ext cx="82296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048000" y="5003322"/>
            <a:ext cx="82296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3828" y="1110597"/>
            <a:ext cx="2286000" cy="5080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5959" y="4117661"/>
            <a:ext cx="3657600" cy="512064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1215180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746176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2218944" y="5788152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2540000" y="4495800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767392" y="4928702"/>
            <a:ext cx="812800" cy="517524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235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2895600"/>
            <a:ext cx="82296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0" y="5010150"/>
            <a:ext cx="82296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2008" y="1106932"/>
            <a:ext cx="2286000" cy="5080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6208" y="4114800"/>
            <a:ext cx="3657600" cy="512064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766272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2218944" y="5791200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2505387" y="4479888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12130592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787488" y="4928702"/>
            <a:ext cx="812800" cy="517524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5693664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0584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58293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6096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57912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47360" y="3124200"/>
            <a:ext cx="6309360" cy="6096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083040" y="274320"/>
            <a:ext cx="2036064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406400" y="274320"/>
            <a:ext cx="75184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18404" y="3124200"/>
            <a:ext cx="6309360" cy="6096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2296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21064" y="264795"/>
            <a:ext cx="2032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99568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10454640" y="1017843"/>
            <a:ext cx="2011680" cy="512064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9853648" y="3676280"/>
            <a:ext cx="3200400" cy="48768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016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38688" y="5734050"/>
            <a:ext cx="8128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457200"/>
            <a:ext cx="10363200" cy="615553"/>
          </a:xfrm>
        </p:spPr>
        <p:txBody>
          <a:bodyPr>
            <a:normAutofit fontScale="90000"/>
          </a:bodyPr>
          <a:lstStyle/>
          <a:p>
            <a:r>
              <a:rPr lang="en-US" sz="4000" b="1" i="1" u="sng" dirty="0" smtClean="0">
                <a:solidFill>
                  <a:schemeClr val="tx1"/>
                </a:solidFill>
                <a:latin typeface="Arial Black" pitchFamily="34" charset="0"/>
              </a:rPr>
              <a:t>WEB DEVELOPMENT</a:t>
            </a:r>
            <a:endParaRPr lang="en-US" sz="4000" b="1" i="1" u="sng" dirty="0">
              <a:solidFill>
                <a:schemeClr val="tx1"/>
              </a:solidFill>
              <a:latin typeface="Arial Black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1981200"/>
            <a:ext cx="9220200" cy="3447098"/>
          </a:xfrm>
        </p:spPr>
        <p:txBody>
          <a:bodyPr/>
          <a:lstStyle/>
          <a:p>
            <a:r>
              <a:rPr lang="en-US" sz="3200" b="1" dirty="0" smtClean="0"/>
              <a:t>Presented by : </a:t>
            </a:r>
            <a:r>
              <a:rPr lang="en-US" sz="3200" b="1" dirty="0" err="1" smtClean="0"/>
              <a:t>Sweta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Koley</a:t>
            </a:r>
            <a:r>
              <a:rPr lang="en-US" sz="3200" b="1" dirty="0" smtClean="0"/>
              <a:t>(05)</a:t>
            </a:r>
          </a:p>
          <a:p>
            <a:r>
              <a:rPr lang="en-US" sz="3200" b="1" dirty="0" smtClean="0"/>
              <a:t>                           </a:t>
            </a:r>
            <a:r>
              <a:rPr lang="en-US" sz="3200" b="1" dirty="0" err="1" smtClean="0"/>
              <a:t>Somdutta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Sengupta</a:t>
            </a:r>
            <a:r>
              <a:rPr lang="en-US" sz="3200" b="1" dirty="0" smtClean="0"/>
              <a:t>(10)</a:t>
            </a:r>
          </a:p>
          <a:p>
            <a:r>
              <a:rPr lang="en-US" sz="3200" b="1" dirty="0" smtClean="0"/>
              <a:t>                           </a:t>
            </a:r>
            <a:r>
              <a:rPr lang="en-US" sz="3200" b="1" dirty="0" err="1" smtClean="0"/>
              <a:t>Sneha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Pradhan</a:t>
            </a:r>
            <a:r>
              <a:rPr lang="en-US" sz="3200" b="1" dirty="0" smtClean="0"/>
              <a:t>(12)</a:t>
            </a:r>
          </a:p>
          <a:p>
            <a:r>
              <a:rPr lang="en-US" sz="3200" b="1" dirty="0" smtClean="0"/>
              <a:t>                           </a:t>
            </a:r>
            <a:r>
              <a:rPr lang="en-US" sz="3200" b="1" dirty="0" err="1" smtClean="0"/>
              <a:t>Sharmi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Adhikary</a:t>
            </a:r>
            <a:r>
              <a:rPr lang="en-US" sz="3200" b="1" dirty="0" smtClean="0"/>
              <a:t>(14)</a:t>
            </a:r>
          </a:p>
          <a:p>
            <a:r>
              <a:rPr lang="en-US" sz="3200" b="1" dirty="0" smtClean="0"/>
              <a:t>                           </a:t>
            </a:r>
            <a:r>
              <a:rPr lang="en-US" sz="3200" b="1" dirty="0" err="1" smtClean="0"/>
              <a:t>Ankita</a:t>
            </a:r>
            <a:r>
              <a:rPr lang="en-US" sz="3200" b="1" dirty="0" smtClean="0"/>
              <a:t> </a:t>
            </a:r>
            <a:r>
              <a:rPr lang="en-US" sz="3200" b="1" dirty="0" smtClean="0"/>
              <a:t>Paul(33)</a:t>
            </a:r>
            <a:endParaRPr lang="en-US" sz="3200" b="1" dirty="0" smtClean="0"/>
          </a:p>
          <a:p>
            <a:r>
              <a:rPr lang="en-US" sz="3200" b="1" dirty="0" smtClean="0"/>
              <a:t>                           </a:t>
            </a:r>
            <a:r>
              <a:rPr lang="en-US" sz="3200" b="1" dirty="0" smtClean="0"/>
              <a:t>Krishna Kumar(35)</a:t>
            </a:r>
            <a:endParaRPr lang="en-US" sz="3200" b="1" dirty="0" smtClean="0"/>
          </a:p>
          <a:p>
            <a:endParaRPr lang="en-US" sz="32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"/>
          </p:nvPr>
        </p:nvSpPr>
        <p:spPr>
          <a:xfrm>
            <a:off x="609600" y="228600"/>
            <a:ext cx="10972800" cy="984885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>
                <a:latin typeface="Arial" pitchFamily="34" charset="0"/>
                <a:cs typeface="Arial" pitchFamily="34" charset="0"/>
              </a:rPr>
              <a:t>If anyone forgets his/her password </a:t>
            </a:r>
            <a:r>
              <a:rPr lang="en-US" sz="3200" dirty="0" smtClean="0">
                <a:latin typeface="Arial" pitchFamily="34" charset="0"/>
                <a:cs typeface="Arial" pitchFamily="34" charset="0"/>
              </a:rPr>
              <a:t>he/she </a:t>
            </a:r>
            <a:r>
              <a:rPr lang="en-US" sz="3200" dirty="0" smtClean="0">
                <a:latin typeface="Arial" pitchFamily="34" charset="0"/>
                <a:cs typeface="Arial" pitchFamily="34" charset="0"/>
              </a:rPr>
              <a:t>can easily reset it.</a:t>
            </a:r>
          </a:p>
          <a:p>
            <a:endParaRPr lang="en-US" sz="3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 val="0"/>
              </a:ext>
            </a:extLst>
          </a:blip>
          <a:srcRect l="50160"/>
          <a:stretch/>
        </p:blipFill>
        <p:spPr bwMode="auto">
          <a:xfrm>
            <a:off x="1143000" y="1566862"/>
            <a:ext cx="9982199" cy="43005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282"/>
            <a:ext cx="8837040" cy="553998"/>
          </a:xfrm>
        </p:spPr>
        <p:txBody>
          <a:bodyPr>
            <a:normAutofit fontScale="90000"/>
          </a:bodyPr>
          <a:lstStyle/>
          <a:p>
            <a:r>
              <a:rPr lang="en-US" sz="3600" i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HOD’s page</a:t>
            </a:r>
            <a:endParaRPr lang="en-US" sz="3600" i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50160"/>
          <a:stretch/>
        </p:blipFill>
        <p:spPr bwMode="auto">
          <a:xfrm>
            <a:off x="914400" y="1600200"/>
            <a:ext cx="10134600" cy="4495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11201400" cy="615553"/>
          </a:xfrm>
        </p:spPr>
        <p:txBody>
          <a:bodyPr>
            <a:normAutofit fontScale="90000"/>
          </a:bodyPr>
          <a:lstStyle/>
          <a:p>
            <a:r>
              <a:rPr lang="en-US" sz="1900" u="none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The  HOD can count and update everyday’s attendance, update student’s marks , add, remove and update subjects with respective teacher’s job profile and much more</a:t>
            </a:r>
            <a:endParaRPr lang="en-US" sz="1900" u="non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 val="0"/>
              </a:ext>
            </a:extLst>
          </a:blip>
          <a:srcRect l="49839"/>
          <a:stretch/>
        </p:blipFill>
        <p:spPr bwMode="auto">
          <a:xfrm>
            <a:off x="228600" y="1828800"/>
            <a:ext cx="5562600" cy="34289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  <p:pic>
        <p:nvPicPr>
          <p:cNvPr id="5" name="Picture 4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 val="0"/>
              </a:ext>
            </a:extLst>
          </a:blip>
          <a:srcRect l="49839"/>
          <a:stretch/>
        </p:blipFill>
        <p:spPr bwMode="auto">
          <a:xfrm>
            <a:off x="6096000" y="1752600"/>
            <a:ext cx="5943600" cy="3429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282"/>
            <a:ext cx="9141840" cy="738664"/>
          </a:xfrm>
        </p:spPr>
        <p:txBody>
          <a:bodyPr>
            <a:normAutofit fontScale="90000"/>
          </a:bodyPr>
          <a:lstStyle/>
          <a:p>
            <a:r>
              <a:rPr lang="en-US" sz="2400" u="none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The HOD can even pay salary of teachers through this college website</a:t>
            </a:r>
            <a:endParaRPr lang="en-US" sz="2400" u="non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 val="0"/>
              </a:ext>
            </a:extLst>
          </a:blip>
          <a:srcRect l="50160"/>
          <a:stretch/>
        </p:blipFill>
        <p:spPr bwMode="auto">
          <a:xfrm>
            <a:off x="304800" y="1676400"/>
            <a:ext cx="5791200" cy="3429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  <p:pic>
        <p:nvPicPr>
          <p:cNvPr id="6" name="Picture 5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 val="0"/>
              </a:ext>
            </a:extLst>
          </a:blip>
          <a:srcRect l="50160"/>
          <a:stretch/>
        </p:blipFill>
        <p:spPr bwMode="auto">
          <a:xfrm>
            <a:off x="6477000" y="1600200"/>
            <a:ext cx="5486400" cy="3429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282"/>
            <a:ext cx="9141840" cy="553998"/>
          </a:xfrm>
        </p:spPr>
        <p:txBody>
          <a:bodyPr>
            <a:normAutofit fontScale="90000"/>
          </a:bodyPr>
          <a:lstStyle/>
          <a:p>
            <a:r>
              <a:rPr lang="en-US" sz="3600" i="1" u="sng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Staff’s page</a:t>
            </a:r>
            <a:endParaRPr lang="en-US" sz="3600" i="1" u="sng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sz="quarter" idx="1"/>
          </p:nvPr>
        </p:nvSpPr>
        <p:spPr>
          <a:xfrm>
            <a:off x="609600" y="1577340"/>
            <a:ext cx="10972800" cy="615553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2000" dirty="0" smtClean="0">
                <a:latin typeface="Arial" pitchFamily="34" charset="0"/>
                <a:cs typeface="Arial" pitchFamily="34" charset="0"/>
              </a:rPr>
              <a:t>   A staff or a teacher can count and update student’s marks, count their attendance and update it, apply for leave, check their salary, update their subjects, update his/her </a:t>
            </a:r>
            <a:r>
              <a:rPr lang="en-US" sz="2000" dirty="0" err="1" smtClean="0">
                <a:latin typeface="Arial" pitchFamily="34" charset="0"/>
                <a:cs typeface="Arial" pitchFamily="34" charset="0"/>
              </a:rPr>
              <a:t>detsild</a:t>
            </a:r>
            <a:r>
              <a:rPr lang="en-US" sz="2000" dirty="0" smtClean="0">
                <a:latin typeface="Arial" pitchFamily="34" charset="0"/>
                <a:cs typeface="Arial" pitchFamily="34" charset="0"/>
              </a:rPr>
              <a:t> etc.</a:t>
            </a:r>
            <a:endParaRPr lang="en-US" sz="20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 val="0"/>
              </a:ext>
            </a:extLst>
          </a:blip>
          <a:srcRect l="49839"/>
          <a:stretch/>
        </p:blipFill>
        <p:spPr bwMode="auto">
          <a:xfrm>
            <a:off x="1219200" y="2743200"/>
            <a:ext cx="9296400" cy="37337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 val="0"/>
              </a:ext>
            </a:extLst>
          </a:blip>
          <a:srcRect l="49839"/>
          <a:stretch/>
        </p:blipFill>
        <p:spPr bwMode="auto">
          <a:xfrm>
            <a:off x="1371600" y="304801"/>
            <a:ext cx="9677400" cy="32004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  <p:pic>
        <p:nvPicPr>
          <p:cNvPr id="5" name="Picture 4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 val="0"/>
              </a:ext>
            </a:extLst>
          </a:blip>
          <a:srcRect l="49839"/>
          <a:stretch/>
        </p:blipFill>
        <p:spPr bwMode="auto">
          <a:xfrm>
            <a:off x="1447800" y="3657600"/>
            <a:ext cx="9677400" cy="3048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 rotWithShape="1">
          <a:blip r:embed="rId2"/>
          <a:srcRect l="49839"/>
          <a:stretch/>
        </p:blipFill>
        <p:spPr bwMode="auto">
          <a:xfrm>
            <a:off x="1905000" y="838200"/>
            <a:ext cx="8610600" cy="51054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282"/>
            <a:ext cx="10744200" cy="369332"/>
          </a:xfrm>
        </p:spPr>
        <p:txBody>
          <a:bodyPr>
            <a:normAutofit fontScale="90000"/>
          </a:bodyPr>
          <a:lstStyle/>
          <a:p>
            <a:r>
              <a:rPr lang="en-US" sz="2400" u="none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The teachers can set up question papers through the help of this website</a:t>
            </a:r>
            <a:endParaRPr lang="en-US" sz="2400" u="non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sz="quarter" idx="1"/>
          </p:nvPr>
        </p:nvSpPr>
        <p:spPr>
          <a:xfrm>
            <a:off x="609600" y="1295400"/>
            <a:ext cx="10972800" cy="480822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 val="0"/>
              </a:ext>
            </a:extLst>
          </a:blip>
          <a:srcRect l="49839"/>
          <a:stretch/>
        </p:blipFill>
        <p:spPr bwMode="auto">
          <a:xfrm>
            <a:off x="685800" y="1414462"/>
            <a:ext cx="10972800" cy="43005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9282"/>
            <a:ext cx="8913240" cy="553998"/>
          </a:xfrm>
        </p:spPr>
        <p:txBody>
          <a:bodyPr>
            <a:normAutofit fontScale="90000"/>
          </a:bodyPr>
          <a:lstStyle/>
          <a:p>
            <a:r>
              <a:rPr lang="en-US" sz="3600" i="1" u="sng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Student’s page</a:t>
            </a:r>
            <a:endParaRPr lang="en-US" sz="3600" i="1" u="sng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sz="quarter" idx="1"/>
          </p:nvPr>
        </p:nvSpPr>
        <p:spPr>
          <a:xfrm>
            <a:off x="609600" y="1577340"/>
            <a:ext cx="10972800" cy="738664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    A student can fill up his/her registration form, give tests, see his/her paid/unpaid college fee details, apply for leave or even see his/her attendance </a:t>
            </a:r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2"/>
          <a:srcRect l="49519"/>
          <a:stretch/>
        </p:blipFill>
        <p:spPr bwMode="auto">
          <a:xfrm>
            <a:off x="1447800" y="2667000"/>
            <a:ext cx="9753600" cy="3733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/>
          <a:srcRect l="49519"/>
          <a:stretch/>
        </p:blipFill>
        <p:spPr bwMode="auto">
          <a:xfrm>
            <a:off x="381000" y="152400"/>
            <a:ext cx="10896600" cy="5562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838200" y="381000"/>
            <a:ext cx="10363200" cy="535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135"/>
              </a:spcBef>
              <a:tabLst>
                <a:tab pos="241300" algn="l"/>
              </a:tabLst>
            </a:pPr>
            <a:r>
              <a:rPr lang="en-US" sz="3200" b="1" dirty="0" smtClean="0">
                <a:solidFill>
                  <a:srgbClr val="385622"/>
                </a:solidFill>
                <a:latin typeface="Carlito"/>
                <a:cs typeface="Carlito"/>
              </a:rPr>
              <a:t> </a:t>
            </a:r>
            <a:r>
              <a:rPr lang="en-US" sz="2800" b="1" dirty="0" smtClean="0">
                <a:latin typeface="Arial Black" pitchFamily="34" charset="0"/>
                <a:cs typeface="Carlito"/>
              </a:rPr>
              <a:t>What is</a:t>
            </a:r>
            <a:r>
              <a:rPr lang="en-US" sz="2800" b="1" spc="15" dirty="0" smtClean="0">
                <a:latin typeface="Arial Black" pitchFamily="34" charset="0"/>
                <a:cs typeface="Carlito"/>
              </a:rPr>
              <a:t> </a:t>
            </a:r>
            <a:r>
              <a:rPr lang="en-US" sz="2800" b="1" spc="-30" dirty="0" smtClean="0">
                <a:latin typeface="Arial Black" pitchFamily="34" charset="0"/>
                <a:cs typeface="Carlito"/>
              </a:rPr>
              <a:t>Web </a:t>
            </a:r>
            <a:r>
              <a:rPr lang="en-US" sz="2800" b="1" spc="10" dirty="0" smtClean="0">
                <a:latin typeface="Arial Black" pitchFamily="34" charset="0"/>
                <a:cs typeface="Carlito"/>
              </a:rPr>
              <a:t>Development</a:t>
            </a:r>
            <a:r>
              <a:rPr lang="en-US" sz="2800" b="1" spc="204" dirty="0" smtClean="0">
                <a:latin typeface="Arial Black" pitchFamily="34" charset="0"/>
                <a:cs typeface="Carlito"/>
              </a:rPr>
              <a:t> </a:t>
            </a:r>
            <a:r>
              <a:rPr lang="en-US" sz="2800" b="1" spc="5" dirty="0" smtClean="0">
                <a:latin typeface="Arial Black" pitchFamily="34" charset="0"/>
                <a:cs typeface="Carlito"/>
              </a:rPr>
              <a:t>?</a:t>
            </a:r>
          </a:p>
          <a:p>
            <a:pPr marL="241300" indent="-228600">
              <a:lnSpc>
                <a:spcPct val="100000"/>
              </a:lnSpc>
              <a:spcBef>
                <a:spcPts val="1135"/>
              </a:spcBef>
              <a:tabLst>
                <a:tab pos="241300" algn="l"/>
              </a:tabLst>
            </a:pPr>
            <a:r>
              <a:rPr lang="en-US" sz="2300" spc="-20" dirty="0" smtClean="0">
                <a:cs typeface="Carlito"/>
              </a:rPr>
              <a:t>     Web </a:t>
            </a:r>
            <a:r>
              <a:rPr lang="en-US" sz="2300" spc="-5" dirty="0" smtClean="0">
                <a:cs typeface="Carlito"/>
              </a:rPr>
              <a:t>development </a:t>
            </a:r>
            <a:r>
              <a:rPr lang="en-US" sz="2300" spc="-15" dirty="0" smtClean="0">
                <a:cs typeface="Carlito"/>
              </a:rPr>
              <a:t>is </a:t>
            </a:r>
            <a:r>
              <a:rPr lang="en-US" sz="2300" spc="-10" dirty="0" smtClean="0">
                <a:cs typeface="Carlito"/>
              </a:rPr>
              <a:t>simply </a:t>
            </a:r>
            <a:r>
              <a:rPr lang="en-US" sz="2300" spc="15" dirty="0" smtClean="0">
                <a:cs typeface="Carlito"/>
              </a:rPr>
              <a:t>how </a:t>
            </a:r>
            <a:r>
              <a:rPr lang="en-US" sz="2300" spc="-20" dirty="0" smtClean="0">
                <a:cs typeface="Carlito"/>
              </a:rPr>
              <a:t>websites </a:t>
            </a:r>
            <a:r>
              <a:rPr lang="en-US" sz="2300" spc="15" dirty="0" smtClean="0">
                <a:cs typeface="Carlito"/>
              </a:rPr>
              <a:t>are </a:t>
            </a:r>
            <a:r>
              <a:rPr lang="en-US" sz="2300" spc="-25" dirty="0" smtClean="0">
                <a:cs typeface="Carlito"/>
              </a:rPr>
              <a:t>built, </a:t>
            </a:r>
            <a:r>
              <a:rPr lang="en-US" sz="2300" spc="-10" dirty="0" smtClean="0">
                <a:cs typeface="Carlito"/>
              </a:rPr>
              <a:t>implemented,  </a:t>
            </a:r>
            <a:r>
              <a:rPr lang="en-US" sz="2300" spc="5" dirty="0" smtClean="0">
                <a:cs typeface="Carlito"/>
              </a:rPr>
              <a:t>and </a:t>
            </a:r>
            <a:r>
              <a:rPr lang="en-US" sz="2300" spc="-20" dirty="0" smtClean="0">
                <a:cs typeface="Carlito"/>
              </a:rPr>
              <a:t>displayed </a:t>
            </a:r>
            <a:r>
              <a:rPr lang="en-US" sz="2300" spc="30" dirty="0" smtClean="0">
                <a:cs typeface="Carlito"/>
              </a:rPr>
              <a:t>on </a:t>
            </a:r>
            <a:r>
              <a:rPr lang="en-US" sz="2300" spc="-10" dirty="0" smtClean="0">
                <a:cs typeface="Carlito"/>
              </a:rPr>
              <a:t>the </a:t>
            </a:r>
            <a:r>
              <a:rPr lang="en-US" sz="2300" spc="-15" dirty="0" smtClean="0">
                <a:cs typeface="Carlito"/>
              </a:rPr>
              <a:t>internet. </a:t>
            </a:r>
            <a:r>
              <a:rPr lang="en-US" sz="2300" spc="-5" dirty="0" smtClean="0">
                <a:cs typeface="Carlito"/>
              </a:rPr>
              <a:t>It </a:t>
            </a:r>
            <a:r>
              <a:rPr lang="en-US" sz="2300" spc="-10" dirty="0" smtClean="0">
                <a:cs typeface="Carlito"/>
              </a:rPr>
              <a:t>pertains </a:t>
            </a:r>
            <a:r>
              <a:rPr lang="en-US" sz="2300" spc="-5" dirty="0" smtClean="0">
                <a:cs typeface="Carlito"/>
              </a:rPr>
              <a:t>to </a:t>
            </a:r>
            <a:r>
              <a:rPr lang="en-US" sz="2300" spc="-10" dirty="0" smtClean="0">
                <a:cs typeface="Carlito"/>
              </a:rPr>
              <a:t>the </a:t>
            </a:r>
            <a:r>
              <a:rPr lang="en-US" sz="2300" spc="10" dirty="0" smtClean="0">
                <a:cs typeface="Carlito"/>
              </a:rPr>
              <a:t>work </a:t>
            </a:r>
            <a:r>
              <a:rPr lang="en-US" sz="2300" spc="-15" dirty="0" smtClean="0">
                <a:cs typeface="Carlito"/>
              </a:rPr>
              <a:t>behind </a:t>
            </a:r>
            <a:r>
              <a:rPr lang="en-US" sz="2300" spc="-10" dirty="0" smtClean="0">
                <a:cs typeface="Carlito"/>
              </a:rPr>
              <a:t>the  scenes </a:t>
            </a:r>
            <a:r>
              <a:rPr lang="en-US" sz="2300" spc="-5" dirty="0" smtClean="0">
                <a:cs typeface="Carlito"/>
              </a:rPr>
              <a:t>that </a:t>
            </a:r>
            <a:r>
              <a:rPr lang="en-US" sz="2300" dirty="0" smtClean="0">
                <a:cs typeface="Carlito"/>
              </a:rPr>
              <a:t>creates </a:t>
            </a:r>
            <a:r>
              <a:rPr lang="en-US" sz="2300" spc="10" dirty="0" smtClean="0">
                <a:cs typeface="Carlito"/>
              </a:rPr>
              <a:t>a </a:t>
            </a:r>
            <a:r>
              <a:rPr lang="en-US" sz="2300" spc="-5" dirty="0" smtClean="0">
                <a:cs typeface="Carlito"/>
              </a:rPr>
              <a:t>functional </a:t>
            </a:r>
            <a:r>
              <a:rPr lang="en-US" sz="2300" spc="-20" dirty="0" smtClean="0">
                <a:cs typeface="Carlito"/>
              </a:rPr>
              <a:t>website </a:t>
            </a:r>
            <a:r>
              <a:rPr lang="en-US" sz="2300" spc="-5" dirty="0" smtClean="0">
                <a:cs typeface="Carlito"/>
              </a:rPr>
              <a:t>that </a:t>
            </a:r>
            <a:r>
              <a:rPr lang="en-US" sz="2300" dirty="0" smtClean="0">
                <a:cs typeface="Carlito"/>
              </a:rPr>
              <a:t>performs </a:t>
            </a:r>
            <a:r>
              <a:rPr lang="en-US" sz="2300" spc="10" dirty="0" smtClean="0">
                <a:cs typeface="Carlito"/>
              </a:rPr>
              <a:t>a </a:t>
            </a:r>
            <a:r>
              <a:rPr lang="en-US" sz="2300" spc="-15" dirty="0" smtClean="0">
                <a:cs typeface="Carlito"/>
              </a:rPr>
              <a:t>set </a:t>
            </a:r>
            <a:r>
              <a:rPr lang="en-US" sz="2300" spc="25" dirty="0" smtClean="0">
                <a:cs typeface="Carlito"/>
              </a:rPr>
              <a:t>of  </a:t>
            </a:r>
            <a:r>
              <a:rPr lang="en-US" sz="2300" spc="-25" dirty="0" smtClean="0">
                <a:cs typeface="Carlito"/>
              </a:rPr>
              <a:t>particular, </a:t>
            </a:r>
            <a:r>
              <a:rPr lang="en-US" sz="2300" spc="-15" dirty="0" smtClean="0">
                <a:cs typeface="Carlito"/>
              </a:rPr>
              <a:t>defined </a:t>
            </a:r>
            <a:r>
              <a:rPr lang="en-US" sz="2300" spc="-10" dirty="0" smtClean="0">
                <a:cs typeface="Carlito"/>
              </a:rPr>
              <a:t>functions. This </a:t>
            </a:r>
            <a:r>
              <a:rPr lang="en-US" sz="2300" spc="-15" dirty="0" smtClean="0">
                <a:cs typeface="Carlito"/>
              </a:rPr>
              <a:t>includes </a:t>
            </a:r>
            <a:r>
              <a:rPr lang="en-US" sz="2300" dirty="0" smtClean="0">
                <a:cs typeface="Carlito"/>
              </a:rPr>
              <a:t>various </a:t>
            </a:r>
            <a:r>
              <a:rPr lang="en-US" sz="2300" spc="-5" dirty="0" smtClean="0">
                <a:cs typeface="Carlito"/>
              </a:rPr>
              <a:t>aspects </a:t>
            </a:r>
            <a:r>
              <a:rPr lang="en-US" sz="2300" spc="25" dirty="0" smtClean="0">
                <a:cs typeface="Carlito"/>
              </a:rPr>
              <a:t>of </a:t>
            </a:r>
            <a:r>
              <a:rPr lang="en-US" sz="2300" spc="-5" dirty="0" smtClean="0">
                <a:cs typeface="Carlito"/>
              </a:rPr>
              <a:t>network  </a:t>
            </a:r>
            <a:r>
              <a:rPr lang="en-US" sz="2300" spc="-30" dirty="0" smtClean="0">
                <a:cs typeface="Carlito"/>
              </a:rPr>
              <a:t>security, </a:t>
            </a:r>
            <a:r>
              <a:rPr lang="en-US" sz="2300" spc="-10" dirty="0" smtClean="0">
                <a:cs typeface="Carlito"/>
              </a:rPr>
              <a:t>web </a:t>
            </a:r>
            <a:r>
              <a:rPr lang="en-US" sz="2300" dirty="0" smtClean="0">
                <a:cs typeface="Carlito"/>
              </a:rPr>
              <a:t>content </a:t>
            </a:r>
            <a:r>
              <a:rPr lang="en-US" sz="2300" spc="-5" dirty="0" smtClean="0">
                <a:cs typeface="Carlito"/>
              </a:rPr>
              <a:t>development, </a:t>
            </a:r>
            <a:r>
              <a:rPr lang="en-US" sz="2300" spc="-10" dirty="0" smtClean="0">
                <a:cs typeface="Carlito"/>
              </a:rPr>
              <a:t>web </a:t>
            </a:r>
            <a:r>
              <a:rPr lang="en-US" sz="2300" spc="-15" dirty="0" smtClean="0">
                <a:cs typeface="Carlito"/>
              </a:rPr>
              <a:t>designing, </a:t>
            </a:r>
            <a:r>
              <a:rPr lang="en-US" sz="2300" spc="-10" dirty="0" smtClean="0">
                <a:cs typeface="Carlito"/>
              </a:rPr>
              <a:t>web publishing,  </a:t>
            </a:r>
            <a:r>
              <a:rPr lang="en-US" sz="2300" dirty="0" smtClean="0">
                <a:cs typeface="Carlito"/>
              </a:rPr>
              <a:t>database </a:t>
            </a:r>
            <a:r>
              <a:rPr lang="en-US" sz="2300" spc="5" dirty="0" smtClean="0">
                <a:cs typeface="Carlito"/>
              </a:rPr>
              <a:t>management and</a:t>
            </a:r>
            <a:r>
              <a:rPr lang="en-US" sz="2300" spc="270" dirty="0" smtClean="0">
                <a:cs typeface="Carlito"/>
              </a:rPr>
              <a:t> </a:t>
            </a:r>
            <a:r>
              <a:rPr lang="en-US" sz="2300" spc="30" dirty="0" smtClean="0">
                <a:cs typeface="Carlito"/>
              </a:rPr>
              <a:t>more.</a:t>
            </a:r>
          </a:p>
          <a:p>
            <a:pPr marL="241300" indent="-228600">
              <a:lnSpc>
                <a:spcPct val="100000"/>
              </a:lnSpc>
              <a:spcBef>
                <a:spcPts val="1135"/>
              </a:spcBef>
              <a:tabLst>
                <a:tab pos="241300" algn="l"/>
              </a:tabLst>
            </a:pPr>
            <a:endParaRPr lang="en-US" spc="30" dirty="0" smtClean="0">
              <a:cs typeface="Carlito"/>
            </a:endParaRPr>
          </a:p>
          <a:p>
            <a:pPr marL="241300" indent="-228600">
              <a:lnSpc>
                <a:spcPct val="100000"/>
              </a:lnSpc>
              <a:spcBef>
                <a:spcPts val="1135"/>
              </a:spcBef>
              <a:tabLst>
                <a:tab pos="241300" algn="l"/>
              </a:tabLst>
            </a:pPr>
            <a:endParaRPr lang="en-US" spc="30" dirty="0" smtClean="0">
              <a:cs typeface="Carlito"/>
            </a:endParaRPr>
          </a:p>
          <a:p>
            <a:pPr marL="241300" indent="-228600">
              <a:lnSpc>
                <a:spcPct val="100000"/>
              </a:lnSpc>
              <a:spcBef>
                <a:spcPts val="1135"/>
              </a:spcBef>
              <a:tabLst>
                <a:tab pos="241300" algn="l"/>
              </a:tabLst>
            </a:pPr>
            <a:endParaRPr lang="en-US" spc="30" dirty="0" smtClean="0">
              <a:cs typeface="Carlito"/>
            </a:endParaRPr>
          </a:p>
          <a:p>
            <a:pPr marL="241300" indent="-228600">
              <a:lnSpc>
                <a:spcPct val="100000"/>
              </a:lnSpc>
              <a:spcBef>
                <a:spcPts val="1135"/>
              </a:spcBef>
              <a:tabLst>
                <a:tab pos="241300" algn="l"/>
              </a:tabLst>
            </a:pPr>
            <a:endParaRPr lang="en-US" spc="30" dirty="0" smtClean="0">
              <a:cs typeface="Carlito"/>
            </a:endParaRPr>
          </a:p>
          <a:p>
            <a:pPr marL="241300" indent="-228600">
              <a:lnSpc>
                <a:spcPct val="100000"/>
              </a:lnSpc>
              <a:spcBef>
                <a:spcPts val="1135"/>
              </a:spcBef>
              <a:tabLst>
                <a:tab pos="241300" algn="l"/>
              </a:tabLst>
            </a:pPr>
            <a:endParaRPr lang="en-US" spc="30" dirty="0" smtClean="0">
              <a:cs typeface="Carlito"/>
            </a:endParaRPr>
          </a:p>
          <a:p>
            <a:pPr marL="241300" indent="-228600">
              <a:lnSpc>
                <a:spcPct val="100000"/>
              </a:lnSpc>
              <a:spcBef>
                <a:spcPts val="1135"/>
              </a:spcBef>
              <a:tabLst>
                <a:tab pos="241300" algn="l"/>
              </a:tabLst>
            </a:pPr>
            <a:endParaRPr lang="en-US" spc="30" dirty="0">
              <a:cs typeface="Carlito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3352800"/>
            <a:ext cx="10439400" cy="2999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9235">
              <a:lnSpc>
                <a:spcPct val="100000"/>
              </a:lnSpc>
              <a:spcBef>
                <a:spcPts val="1195"/>
              </a:spcBef>
              <a:tabLst>
                <a:tab pos="229235" algn="l"/>
              </a:tabLst>
            </a:pPr>
            <a:r>
              <a:rPr lang="en-US" sz="2800" b="1" spc="-5" dirty="0" smtClean="0">
                <a:latin typeface="+mj-lt"/>
                <a:cs typeface="Carlito"/>
              </a:rPr>
              <a:t>The </a:t>
            </a:r>
            <a:r>
              <a:rPr lang="en-US" sz="2800" b="1" spc="5" dirty="0" smtClean="0">
                <a:latin typeface="+mj-lt"/>
                <a:cs typeface="Carlito"/>
              </a:rPr>
              <a:t>Role </a:t>
            </a:r>
            <a:r>
              <a:rPr lang="en-US" sz="2800" b="1" spc="15" dirty="0" smtClean="0">
                <a:latin typeface="+mj-lt"/>
                <a:cs typeface="Carlito"/>
              </a:rPr>
              <a:t>Of </a:t>
            </a:r>
            <a:r>
              <a:rPr lang="en-US" sz="2800" b="1" spc="-30" dirty="0" smtClean="0">
                <a:latin typeface="+mj-lt"/>
                <a:cs typeface="Carlito"/>
              </a:rPr>
              <a:t>Web</a:t>
            </a:r>
            <a:r>
              <a:rPr lang="en-US" sz="2800" b="1" spc="70" dirty="0" smtClean="0">
                <a:latin typeface="+mj-lt"/>
                <a:cs typeface="Carlito"/>
              </a:rPr>
              <a:t> </a:t>
            </a:r>
            <a:r>
              <a:rPr lang="en-US" sz="2800" b="1" spc="5" dirty="0" smtClean="0">
                <a:latin typeface="+mj-lt"/>
                <a:cs typeface="Carlito"/>
              </a:rPr>
              <a:t>Developers</a:t>
            </a:r>
            <a:endParaRPr lang="en-US" sz="2800" spc="-25" dirty="0" smtClean="0">
              <a:latin typeface="+mj-lt"/>
              <a:cs typeface="Carlito"/>
            </a:endParaRPr>
          </a:p>
          <a:p>
            <a:pPr marL="228600" marR="48895" indent="-229235">
              <a:lnSpc>
                <a:spcPct val="90300"/>
              </a:lnSpc>
              <a:spcBef>
                <a:spcPts val="1040"/>
              </a:spcBef>
              <a:buFont typeface="Arial" pitchFamily="34" charset="0"/>
              <a:buChar char="•"/>
              <a:tabLst>
                <a:tab pos="229235" algn="l"/>
              </a:tabLst>
            </a:pPr>
            <a:r>
              <a:rPr lang="en-US" sz="2000" spc="-20" dirty="0" smtClean="0">
                <a:cs typeface="Carlito"/>
              </a:rPr>
              <a:t>Web developers </a:t>
            </a:r>
            <a:r>
              <a:rPr lang="en-US" sz="2000" spc="10" dirty="0" smtClean="0">
                <a:cs typeface="Carlito"/>
              </a:rPr>
              <a:t>are </a:t>
            </a:r>
            <a:r>
              <a:rPr lang="en-US" sz="2000" spc="-25" dirty="0" smtClean="0">
                <a:cs typeface="Carlito"/>
              </a:rPr>
              <a:t>programmers </a:t>
            </a:r>
            <a:r>
              <a:rPr lang="en-US" sz="2000" dirty="0" smtClean="0">
                <a:cs typeface="Carlito"/>
              </a:rPr>
              <a:t>who specialize </a:t>
            </a:r>
            <a:r>
              <a:rPr lang="en-US" sz="2000" spc="10" dirty="0" smtClean="0">
                <a:cs typeface="Carlito"/>
              </a:rPr>
              <a:t>in </a:t>
            </a:r>
            <a:r>
              <a:rPr lang="en-US" sz="2000" spc="5" dirty="0" smtClean="0">
                <a:cs typeface="Carlito"/>
              </a:rPr>
              <a:t>the </a:t>
            </a:r>
            <a:r>
              <a:rPr lang="en-US" sz="2000" spc="-10" dirty="0" smtClean="0">
                <a:cs typeface="Carlito"/>
              </a:rPr>
              <a:t>development </a:t>
            </a:r>
            <a:r>
              <a:rPr lang="en-US" sz="2000" spc="-5" dirty="0" smtClean="0">
                <a:cs typeface="Carlito"/>
              </a:rPr>
              <a:t>of </a:t>
            </a:r>
            <a:r>
              <a:rPr lang="en-US" sz="2000" dirty="0" smtClean="0">
                <a:cs typeface="Carlito"/>
              </a:rPr>
              <a:t>applications relating </a:t>
            </a:r>
            <a:r>
              <a:rPr lang="en-US" sz="2000" spc="15" dirty="0" smtClean="0">
                <a:cs typeface="Carlito"/>
              </a:rPr>
              <a:t>to </a:t>
            </a:r>
            <a:r>
              <a:rPr lang="en-US" sz="2000" spc="5" dirty="0" smtClean="0">
                <a:cs typeface="Carlito"/>
              </a:rPr>
              <a:t>the </a:t>
            </a:r>
            <a:r>
              <a:rPr lang="en-US" sz="2000" spc="-15" dirty="0" smtClean="0">
                <a:cs typeface="Carlito"/>
              </a:rPr>
              <a:t>World </a:t>
            </a:r>
            <a:r>
              <a:rPr lang="en-US" sz="2000" dirty="0" smtClean="0">
                <a:cs typeface="Carlito"/>
              </a:rPr>
              <a:t>Wide </a:t>
            </a:r>
            <a:r>
              <a:rPr lang="en-US" sz="2000" spc="-25" dirty="0" smtClean="0">
                <a:cs typeface="Carlito"/>
              </a:rPr>
              <a:t>Web </a:t>
            </a:r>
            <a:r>
              <a:rPr lang="en-US" sz="2000" spc="-10" dirty="0" smtClean="0">
                <a:cs typeface="Carlito"/>
              </a:rPr>
              <a:t>or </a:t>
            </a:r>
            <a:r>
              <a:rPr lang="en-US" sz="2000" dirty="0" smtClean="0">
                <a:cs typeface="Carlito"/>
              </a:rPr>
              <a:t>distributed </a:t>
            </a:r>
            <a:r>
              <a:rPr lang="en-US" sz="2000" spc="-5" dirty="0" smtClean="0">
                <a:cs typeface="Carlito"/>
              </a:rPr>
              <a:t>network  </a:t>
            </a:r>
            <a:r>
              <a:rPr lang="en-US" sz="2000" dirty="0" smtClean="0">
                <a:cs typeface="Carlito"/>
              </a:rPr>
              <a:t>applications. These </a:t>
            </a:r>
            <a:r>
              <a:rPr lang="en-US" sz="2000" spc="-5" dirty="0" smtClean="0">
                <a:cs typeface="Carlito"/>
              </a:rPr>
              <a:t>network </a:t>
            </a:r>
            <a:r>
              <a:rPr lang="en-US" sz="2000" dirty="0" smtClean="0">
                <a:cs typeface="Carlito"/>
              </a:rPr>
              <a:t>applications </a:t>
            </a:r>
            <a:r>
              <a:rPr lang="en-US" sz="2000" spc="10" dirty="0" smtClean="0">
                <a:cs typeface="Carlito"/>
              </a:rPr>
              <a:t>typically </a:t>
            </a:r>
            <a:r>
              <a:rPr lang="en-US" sz="2000" spc="-5" dirty="0" smtClean="0">
                <a:cs typeface="Carlito"/>
              </a:rPr>
              <a:t>run </a:t>
            </a:r>
            <a:r>
              <a:rPr lang="en-US" sz="2000" spc="-15" dirty="0" smtClean="0">
                <a:cs typeface="Carlito"/>
              </a:rPr>
              <a:t>protocols </a:t>
            </a:r>
            <a:r>
              <a:rPr lang="en-US" sz="2000" spc="-10" dirty="0" smtClean="0">
                <a:cs typeface="Carlito"/>
              </a:rPr>
              <a:t>like</a:t>
            </a:r>
            <a:r>
              <a:rPr lang="en-US" sz="2000" spc="-425" dirty="0" smtClean="0">
                <a:cs typeface="Carlito"/>
              </a:rPr>
              <a:t> </a:t>
            </a:r>
            <a:r>
              <a:rPr lang="en-US" sz="2000" spc="10" dirty="0" smtClean="0">
                <a:cs typeface="Carlito"/>
              </a:rPr>
              <a:t>HTTP  </a:t>
            </a:r>
            <a:r>
              <a:rPr lang="en-US" sz="2000" spc="-20" dirty="0" smtClean="0">
                <a:cs typeface="Carlito"/>
              </a:rPr>
              <a:t>from </a:t>
            </a:r>
            <a:r>
              <a:rPr lang="en-US" sz="2000" spc="10" dirty="0" smtClean="0">
                <a:cs typeface="Carlito"/>
              </a:rPr>
              <a:t>a </a:t>
            </a:r>
            <a:r>
              <a:rPr lang="en-US" sz="2000" spc="-25" dirty="0" smtClean="0">
                <a:cs typeface="Carlito"/>
              </a:rPr>
              <a:t>Web </a:t>
            </a:r>
            <a:r>
              <a:rPr lang="en-US" sz="2000" dirty="0" smtClean="0">
                <a:cs typeface="Carlito"/>
              </a:rPr>
              <a:t>server </a:t>
            </a:r>
            <a:r>
              <a:rPr lang="en-US" sz="2000" spc="20" dirty="0" smtClean="0">
                <a:cs typeface="Carlito"/>
              </a:rPr>
              <a:t>to </a:t>
            </a:r>
            <a:r>
              <a:rPr lang="en-US" sz="2000" spc="10" dirty="0" smtClean="0">
                <a:cs typeface="Carlito"/>
              </a:rPr>
              <a:t>a </a:t>
            </a:r>
            <a:r>
              <a:rPr lang="en-US" sz="2000" dirty="0" smtClean="0">
                <a:cs typeface="Carlito"/>
              </a:rPr>
              <a:t>client </a:t>
            </a:r>
            <a:r>
              <a:rPr lang="en-US" sz="2000" spc="-15" dirty="0" smtClean="0">
                <a:cs typeface="Carlito"/>
              </a:rPr>
              <a:t>browser </a:t>
            </a:r>
            <a:r>
              <a:rPr lang="en-US" sz="2000" dirty="0" smtClean="0">
                <a:cs typeface="Carlito"/>
              </a:rPr>
              <a:t>using </a:t>
            </a:r>
            <a:r>
              <a:rPr lang="en-US" sz="2000" spc="10" dirty="0" smtClean="0">
                <a:cs typeface="Carlito"/>
              </a:rPr>
              <a:t>associated </a:t>
            </a:r>
            <a:r>
              <a:rPr lang="en-US" sz="2000" spc="-20" dirty="0" smtClean="0">
                <a:cs typeface="Carlito"/>
              </a:rPr>
              <a:t>programming  </a:t>
            </a:r>
            <a:r>
              <a:rPr lang="en-US" sz="2000" spc="-10" dirty="0" smtClean="0">
                <a:cs typeface="Carlito"/>
              </a:rPr>
              <a:t>languages like JavaScript, </a:t>
            </a:r>
            <a:r>
              <a:rPr lang="en-US" sz="2000" spc="5" dirty="0" smtClean="0">
                <a:cs typeface="Carlito"/>
              </a:rPr>
              <a:t>C#, </a:t>
            </a:r>
            <a:r>
              <a:rPr lang="en-US" sz="2000" spc="-5" dirty="0" smtClean="0">
                <a:cs typeface="Carlito"/>
              </a:rPr>
              <a:t>Ruby </a:t>
            </a:r>
            <a:r>
              <a:rPr lang="en-US" sz="2000" spc="5" dirty="0" smtClean="0">
                <a:cs typeface="Carlito"/>
              </a:rPr>
              <a:t>and </a:t>
            </a:r>
            <a:r>
              <a:rPr lang="en-US" sz="2000" spc="30" dirty="0" smtClean="0">
                <a:cs typeface="Carlito"/>
              </a:rPr>
              <a:t>PHP—to</a:t>
            </a:r>
            <a:r>
              <a:rPr lang="en-US" sz="2000" spc="-425" dirty="0" smtClean="0">
                <a:cs typeface="Carlito"/>
              </a:rPr>
              <a:t> </a:t>
            </a:r>
            <a:r>
              <a:rPr lang="en-US" sz="2000" spc="10" dirty="0" smtClean="0">
                <a:cs typeface="Carlito"/>
              </a:rPr>
              <a:t>name a </a:t>
            </a:r>
            <a:r>
              <a:rPr lang="en-US" sz="2000" spc="-50" dirty="0" smtClean="0">
                <a:cs typeface="Carlito"/>
              </a:rPr>
              <a:t>few.</a:t>
            </a:r>
            <a:endParaRPr lang="en-US" sz="2000" dirty="0" smtClean="0">
              <a:cs typeface="Arial"/>
            </a:endParaRPr>
          </a:p>
          <a:p>
            <a:pPr marL="228600" indent="-229235">
              <a:lnSpc>
                <a:spcPct val="89100"/>
              </a:lnSpc>
              <a:spcBef>
                <a:spcPts val="1050"/>
              </a:spcBef>
              <a:buFont typeface="Arial"/>
              <a:buChar char="•"/>
              <a:tabLst>
                <a:tab pos="229235" algn="l"/>
              </a:tabLst>
            </a:pPr>
            <a:r>
              <a:rPr lang="en-US" sz="2000" spc="15" dirty="0" smtClean="0">
                <a:cs typeface="Carlito"/>
              </a:rPr>
              <a:t>In </a:t>
            </a:r>
            <a:r>
              <a:rPr lang="en-US" sz="2000" spc="10" dirty="0" smtClean="0">
                <a:cs typeface="Carlito"/>
              </a:rPr>
              <a:t>simple </a:t>
            </a:r>
            <a:r>
              <a:rPr lang="en-US" sz="2000" dirty="0" smtClean="0">
                <a:cs typeface="Carlito"/>
              </a:rPr>
              <a:t>words, web </a:t>
            </a:r>
            <a:r>
              <a:rPr lang="en-US" sz="2000" spc="-20" dirty="0" smtClean="0">
                <a:cs typeface="Carlito"/>
              </a:rPr>
              <a:t>developers </a:t>
            </a:r>
            <a:r>
              <a:rPr lang="en-US" sz="2000" spc="10" dirty="0" smtClean="0">
                <a:cs typeface="Carlito"/>
              </a:rPr>
              <a:t>are </a:t>
            </a:r>
            <a:r>
              <a:rPr lang="en-US" sz="2000" spc="-25" dirty="0" smtClean="0">
                <a:cs typeface="Carlito"/>
              </a:rPr>
              <a:t>programmers </a:t>
            </a:r>
            <a:r>
              <a:rPr lang="en-US" sz="2000" dirty="0" smtClean="0">
                <a:cs typeface="Carlito"/>
              </a:rPr>
              <a:t>who </a:t>
            </a:r>
            <a:r>
              <a:rPr lang="en-US" sz="2000" spc="10" dirty="0" smtClean="0">
                <a:cs typeface="Carlito"/>
              </a:rPr>
              <a:t>use</a:t>
            </a:r>
            <a:r>
              <a:rPr lang="en-US" sz="2000" spc="-180" dirty="0" smtClean="0">
                <a:cs typeface="Carlito"/>
              </a:rPr>
              <a:t> </a:t>
            </a:r>
            <a:r>
              <a:rPr lang="en-US" sz="2000" spc="-20" dirty="0" smtClean="0">
                <a:cs typeface="Carlito"/>
              </a:rPr>
              <a:t>programming  </a:t>
            </a:r>
            <a:r>
              <a:rPr lang="en-US" sz="2000" spc="-5" dirty="0" smtClean="0">
                <a:cs typeface="Carlito"/>
              </a:rPr>
              <a:t>tools </a:t>
            </a:r>
            <a:r>
              <a:rPr lang="en-US" sz="2000" spc="5" dirty="0" smtClean="0">
                <a:cs typeface="Carlito"/>
              </a:rPr>
              <a:t>and </a:t>
            </a:r>
            <a:r>
              <a:rPr lang="en-US" sz="2000" spc="10" dirty="0" smtClean="0">
                <a:cs typeface="Carlito"/>
              </a:rPr>
              <a:t>write </a:t>
            </a:r>
            <a:r>
              <a:rPr lang="en-US" sz="2000" spc="-10" dirty="0" smtClean="0">
                <a:cs typeface="Carlito"/>
              </a:rPr>
              <a:t>codes </a:t>
            </a:r>
            <a:r>
              <a:rPr lang="en-US" sz="2000" spc="20" dirty="0" smtClean="0">
                <a:cs typeface="Carlito"/>
              </a:rPr>
              <a:t>to </a:t>
            </a:r>
            <a:r>
              <a:rPr lang="en-US" sz="2000" spc="5" dirty="0" smtClean="0">
                <a:cs typeface="Carlito"/>
              </a:rPr>
              <a:t>“tell” </a:t>
            </a:r>
            <a:r>
              <a:rPr lang="en-US" sz="2000" spc="10" dirty="0" smtClean="0">
                <a:cs typeface="Carlito"/>
              </a:rPr>
              <a:t>a </a:t>
            </a:r>
            <a:r>
              <a:rPr lang="en-US" sz="2000" spc="5" dirty="0" smtClean="0">
                <a:cs typeface="Carlito"/>
              </a:rPr>
              <a:t>website what </a:t>
            </a:r>
            <a:r>
              <a:rPr lang="en-US" sz="2000" spc="20" dirty="0" smtClean="0">
                <a:cs typeface="Carlito"/>
              </a:rPr>
              <a:t>to </a:t>
            </a:r>
            <a:r>
              <a:rPr lang="en-US" sz="2000" dirty="0" smtClean="0">
                <a:cs typeface="Carlito"/>
              </a:rPr>
              <a:t>do </a:t>
            </a:r>
            <a:r>
              <a:rPr lang="en-US" sz="2000" spc="-5" dirty="0" smtClean="0">
                <a:cs typeface="Carlito"/>
              </a:rPr>
              <a:t>or </a:t>
            </a:r>
            <a:r>
              <a:rPr lang="en-US" sz="2000" spc="-10" dirty="0" smtClean="0">
                <a:cs typeface="Carlito"/>
              </a:rPr>
              <a:t>how </a:t>
            </a:r>
            <a:r>
              <a:rPr lang="en-US" sz="2000" spc="20" dirty="0" smtClean="0">
                <a:cs typeface="Carlito"/>
              </a:rPr>
              <a:t>to </a:t>
            </a:r>
            <a:r>
              <a:rPr lang="en-US" sz="2000" dirty="0" smtClean="0">
                <a:cs typeface="Carlito"/>
              </a:rPr>
              <a:t>function.  </a:t>
            </a:r>
            <a:r>
              <a:rPr lang="en-US" sz="2000" spc="-10" dirty="0" smtClean="0">
                <a:cs typeface="Carlito"/>
              </a:rPr>
              <a:t>They </a:t>
            </a:r>
            <a:r>
              <a:rPr lang="en-US" sz="2000" spc="10" dirty="0" smtClean="0">
                <a:cs typeface="Carlito"/>
              </a:rPr>
              <a:t>are </a:t>
            </a:r>
            <a:r>
              <a:rPr lang="en-US" sz="2000" spc="-10" dirty="0" smtClean="0">
                <a:cs typeface="Carlito"/>
              </a:rPr>
              <a:t>like </a:t>
            </a:r>
            <a:r>
              <a:rPr lang="en-US" sz="2000" spc="5" dirty="0" smtClean="0">
                <a:cs typeface="Carlito"/>
              </a:rPr>
              <a:t>the </a:t>
            </a:r>
            <a:r>
              <a:rPr lang="en-US" sz="2000" spc="-15" dirty="0" smtClean="0">
                <a:cs typeface="Carlito"/>
              </a:rPr>
              <a:t>directors </a:t>
            </a:r>
            <a:r>
              <a:rPr lang="en-US" sz="2000" spc="10" dirty="0" smtClean="0">
                <a:cs typeface="Carlito"/>
              </a:rPr>
              <a:t>and </a:t>
            </a:r>
            <a:r>
              <a:rPr lang="en-US" sz="2000" spc="-5" dirty="0" smtClean="0">
                <a:cs typeface="Carlito"/>
              </a:rPr>
              <a:t>scriptwriters </a:t>
            </a:r>
            <a:r>
              <a:rPr lang="en-US" sz="2000" spc="-10" dirty="0" smtClean="0">
                <a:cs typeface="Carlito"/>
              </a:rPr>
              <a:t>behind </a:t>
            </a:r>
            <a:r>
              <a:rPr lang="en-US" sz="2000" spc="-5" dirty="0" smtClean="0">
                <a:cs typeface="Carlito"/>
              </a:rPr>
              <a:t>every</a:t>
            </a:r>
            <a:r>
              <a:rPr lang="en-US" sz="2000" spc="-290" dirty="0" smtClean="0">
                <a:cs typeface="Carlito"/>
              </a:rPr>
              <a:t> </a:t>
            </a:r>
            <a:r>
              <a:rPr lang="en-US" sz="2000" dirty="0" smtClean="0">
                <a:cs typeface="Carlito"/>
              </a:rPr>
              <a:t>movie.</a:t>
            </a:r>
            <a:endParaRPr lang="en-US" sz="2000" dirty="0">
              <a:cs typeface="Carli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/>
          <a:srcRect l="49839"/>
          <a:stretch/>
        </p:blipFill>
        <p:spPr bwMode="auto">
          <a:xfrm>
            <a:off x="1676401" y="685800"/>
            <a:ext cx="8763000" cy="5257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609282"/>
            <a:ext cx="8760840" cy="369332"/>
          </a:xfrm>
        </p:spPr>
        <p:txBody>
          <a:bodyPr>
            <a:normAutofit fontScale="90000"/>
          </a:bodyPr>
          <a:lstStyle/>
          <a:p>
            <a:r>
              <a:rPr lang="en-US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</a:t>
            </a:r>
            <a:r>
              <a:rPr lang="en-US" sz="2400" u="none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student can update or change his account details</a:t>
            </a:r>
            <a:endParaRPr lang="en-US" sz="2400" u="non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49199"/>
          <a:stretch/>
        </p:blipFill>
        <p:spPr bwMode="auto">
          <a:xfrm>
            <a:off x="2133600" y="1646284"/>
            <a:ext cx="7181850" cy="42973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685800"/>
            <a:ext cx="10591800" cy="578815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4800" dirty="0" smtClean="0"/>
              <a:t>                </a:t>
            </a:r>
          </a:p>
          <a:p>
            <a:pPr>
              <a:buNone/>
            </a:pPr>
            <a:endParaRPr lang="en-US" sz="4800" dirty="0" smtClean="0"/>
          </a:p>
          <a:p>
            <a:pPr>
              <a:buNone/>
            </a:pPr>
            <a:endParaRPr lang="en-US" sz="4800" dirty="0" smtClean="0"/>
          </a:p>
          <a:p>
            <a:pPr>
              <a:buNone/>
            </a:pPr>
            <a:r>
              <a:rPr lang="en-US" sz="4800" dirty="0" smtClean="0"/>
              <a:t>                  THANK YOU</a:t>
            </a:r>
            <a:endParaRPr lang="en-US" sz="4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838200" y="609600"/>
            <a:ext cx="8077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u="sng" spc="-235" dirty="0" smtClean="0">
                <a:latin typeface="+mj-lt"/>
              </a:rPr>
              <a:t>Primary</a:t>
            </a:r>
            <a:r>
              <a:rPr lang="en-US" sz="3600" b="1" u="sng" spc="-655" dirty="0" smtClean="0">
                <a:latin typeface="+mj-lt"/>
              </a:rPr>
              <a:t>     </a:t>
            </a:r>
            <a:r>
              <a:rPr lang="en-US" sz="3600" b="1" u="sng" spc="-204" dirty="0" smtClean="0">
                <a:latin typeface="+mj-lt"/>
              </a:rPr>
              <a:t>technology </a:t>
            </a:r>
            <a:r>
              <a:rPr lang="en-US" sz="3600" b="1" u="sng" spc="-655" dirty="0" smtClean="0">
                <a:latin typeface="+mj-lt"/>
              </a:rPr>
              <a:t> </a:t>
            </a:r>
            <a:r>
              <a:rPr lang="en-US" sz="3600" b="1" u="sng" spc="-195" dirty="0" smtClean="0">
                <a:latin typeface="+mj-lt"/>
              </a:rPr>
              <a:t>for </a:t>
            </a:r>
            <a:r>
              <a:rPr lang="en-US" sz="3600" b="1" u="sng" spc="-535" dirty="0" smtClean="0">
                <a:latin typeface="+mj-lt"/>
              </a:rPr>
              <a:t> </a:t>
            </a:r>
            <a:r>
              <a:rPr lang="en-US" sz="3600" b="1" u="sng" spc="-185" dirty="0" smtClean="0">
                <a:latin typeface="+mj-lt"/>
              </a:rPr>
              <a:t>the</a:t>
            </a:r>
            <a:r>
              <a:rPr lang="en-US" sz="3600" b="1" u="sng" spc="-595" dirty="0" smtClean="0">
                <a:latin typeface="+mj-lt"/>
              </a:rPr>
              <a:t>   </a:t>
            </a:r>
            <a:r>
              <a:rPr lang="en-US" sz="3600" b="1" u="sng" spc="-170" dirty="0" smtClean="0">
                <a:latin typeface="+mj-lt"/>
              </a:rPr>
              <a:t>web</a:t>
            </a:r>
            <a:endParaRPr lang="en-US" sz="3600" b="1" u="sng" dirty="0">
              <a:latin typeface="+mj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62000" y="1295400"/>
            <a:ext cx="10668000" cy="69090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 indent="12065">
              <a:lnSpc>
                <a:spcPct val="92200"/>
              </a:lnSpc>
              <a:spcBef>
                <a:spcPts val="384"/>
              </a:spcBef>
            </a:pPr>
            <a:endParaRPr lang="en-US" spc="-20" dirty="0" smtClean="0">
              <a:cs typeface="Carlito"/>
            </a:endParaRPr>
          </a:p>
          <a:p>
            <a:pPr marL="12700" marR="5080" indent="12065">
              <a:lnSpc>
                <a:spcPct val="92200"/>
              </a:lnSpc>
              <a:spcBef>
                <a:spcPts val="384"/>
              </a:spcBef>
              <a:buFont typeface="+mj-lt"/>
              <a:buAutoNum type="arabicPeriod"/>
            </a:pPr>
            <a:r>
              <a:rPr lang="en-US" sz="2000" spc="-20" dirty="0" smtClean="0">
                <a:latin typeface="Arial Black" pitchFamily="34" charset="0"/>
                <a:cs typeface="Carlito"/>
              </a:rPr>
              <a:t> BROWSERS</a:t>
            </a:r>
          </a:p>
          <a:p>
            <a:pPr marL="12700" marR="5080" indent="12065">
              <a:lnSpc>
                <a:spcPct val="92200"/>
              </a:lnSpc>
              <a:spcBef>
                <a:spcPts val="384"/>
              </a:spcBef>
            </a:pPr>
            <a:r>
              <a:rPr lang="en-US" spc="-20" dirty="0" smtClean="0">
                <a:cs typeface="Carlito"/>
              </a:rPr>
              <a:t>Browsers </a:t>
            </a:r>
            <a:r>
              <a:rPr lang="en-US" spc="15" dirty="0" smtClean="0">
                <a:cs typeface="Carlito"/>
              </a:rPr>
              <a:t>are </a:t>
            </a:r>
            <a:r>
              <a:rPr lang="en-US" spc="-15" dirty="0" smtClean="0">
                <a:cs typeface="Carlito"/>
              </a:rPr>
              <a:t>the </a:t>
            </a:r>
            <a:r>
              <a:rPr lang="en-US" spc="-20" dirty="0" smtClean="0">
                <a:cs typeface="Carlito"/>
              </a:rPr>
              <a:t>interpreters </a:t>
            </a:r>
            <a:r>
              <a:rPr lang="en-US" spc="25" dirty="0" smtClean="0">
                <a:cs typeface="Carlito"/>
              </a:rPr>
              <a:t>of </a:t>
            </a:r>
            <a:r>
              <a:rPr lang="en-US" spc="-15" dirty="0" smtClean="0">
                <a:cs typeface="Carlito"/>
              </a:rPr>
              <a:t>the web. </a:t>
            </a:r>
            <a:r>
              <a:rPr lang="en-US" spc="-10" dirty="0" smtClean="0">
                <a:cs typeface="Carlito"/>
              </a:rPr>
              <a:t>They </a:t>
            </a:r>
            <a:r>
              <a:rPr lang="en-US" spc="-15" dirty="0" smtClean="0">
                <a:cs typeface="Carlito"/>
              </a:rPr>
              <a:t>request  </a:t>
            </a:r>
            <a:r>
              <a:rPr lang="en-US" spc="-5" dirty="0" smtClean="0">
                <a:cs typeface="Carlito"/>
              </a:rPr>
              <a:t>information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-15" dirty="0" smtClean="0">
                <a:cs typeface="Carlito"/>
              </a:rPr>
              <a:t>then when </a:t>
            </a:r>
          </a:p>
          <a:p>
            <a:pPr marL="12700" marR="5080" indent="12065">
              <a:lnSpc>
                <a:spcPct val="92200"/>
              </a:lnSpc>
              <a:spcBef>
                <a:spcPts val="384"/>
              </a:spcBef>
            </a:pPr>
            <a:r>
              <a:rPr lang="en-US" spc="-15" dirty="0" smtClean="0">
                <a:cs typeface="Carlito"/>
              </a:rPr>
              <a:t>they </a:t>
            </a:r>
            <a:r>
              <a:rPr lang="en-US" dirty="0" smtClean="0">
                <a:cs typeface="Carlito"/>
              </a:rPr>
              <a:t>receive </a:t>
            </a:r>
            <a:r>
              <a:rPr lang="en-US" spc="-20" dirty="0" smtClean="0">
                <a:cs typeface="Carlito"/>
              </a:rPr>
              <a:t>it, </a:t>
            </a:r>
            <a:r>
              <a:rPr lang="en-US" spc="-15" dirty="0" smtClean="0">
                <a:cs typeface="Carlito"/>
              </a:rPr>
              <a:t>they </a:t>
            </a:r>
            <a:r>
              <a:rPr lang="en-US" dirty="0" smtClean="0">
                <a:cs typeface="Carlito"/>
              </a:rPr>
              <a:t>show </a:t>
            </a:r>
            <a:r>
              <a:rPr lang="en-US" spc="-5" dirty="0" smtClean="0">
                <a:cs typeface="Carlito"/>
              </a:rPr>
              <a:t>us  </a:t>
            </a:r>
            <a:r>
              <a:rPr lang="en-US" spc="30" dirty="0" smtClean="0">
                <a:cs typeface="Carlito"/>
              </a:rPr>
              <a:t>on </a:t>
            </a:r>
            <a:r>
              <a:rPr lang="en-US" spc="-10" dirty="0" smtClean="0">
                <a:cs typeface="Carlito"/>
              </a:rPr>
              <a:t>the </a:t>
            </a:r>
            <a:r>
              <a:rPr lang="en-US" dirty="0" smtClean="0">
                <a:cs typeface="Carlito"/>
              </a:rPr>
              <a:t>page </a:t>
            </a:r>
            <a:r>
              <a:rPr lang="en-US" spc="-10" dirty="0" smtClean="0">
                <a:cs typeface="Carlito"/>
              </a:rPr>
              <a:t>in </a:t>
            </a:r>
            <a:r>
              <a:rPr lang="en-US" spc="10" dirty="0" smtClean="0">
                <a:cs typeface="Carlito"/>
              </a:rPr>
              <a:t>a format </a:t>
            </a:r>
            <a:r>
              <a:rPr lang="en-US" spc="-5" dirty="0" smtClean="0">
                <a:cs typeface="Carlito"/>
              </a:rPr>
              <a:t>we </a:t>
            </a:r>
            <a:r>
              <a:rPr lang="en-US" spc="25" dirty="0" smtClean="0">
                <a:cs typeface="Carlito"/>
              </a:rPr>
              <a:t>can </a:t>
            </a:r>
            <a:r>
              <a:rPr lang="en-US" spc="-10" dirty="0" smtClean="0">
                <a:cs typeface="Carlito"/>
              </a:rPr>
              <a:t>see </a:t>
            </a:r>
            <a:r>
              <a:rPr lang="en-US" spc="5" dirty="0" smtClean="0">
                <a:cs typeface="Carlito"/>
              </a:rPr>
              <a:t>and</a:t>
            </a:r>
            <a:r>
              <a:rPr lang="en-US" spc="430" dirty="0" smtClean="0">
                <a:cs typeface="Carlito"/>
              </a:rPr>
              <a:t> </a:t>
            </a:r>
            <a:r>
              <a:rPr lang="en-US" spc="-20" dirty="0" smtClean="0">
                <a:cs typeface="Carlito"/>
              </a:rPr>
              <a:t>understand.</a:t>
            </a:r>
            <a:endParaRPr lang="en-US" spc="-20" dirty="0">
              <a:cs typeface="Carlito"/>
            </a:endParaRPr>
          </a:p>
          <a:p>
            <a:pPr marL="12700" marR="5080" indent="12065">
              <a:lnSpc>
                <a:spcPct val="92200"/>
              </a:lnSpc>
              <a:spcBef>
                <a:spcPts val="384"/>
              </a:spcBef>
            </a:pPr>
            <a:r>
              <a:rPr lang="en-US" spc="5" dirty="0" smtClean="0">
                <a:cs typeface="Carlito"/>
              </a:rPr>
              <a:t>Google Chrome </a:t>
            </a:r>
            <a:r>
              <a:rPr lang="en-US" spc="10" dirty="0" smtClean="0">
                <a:cs typeface="Carlito"/>
              </a:rPr>
              <a:t>– </a:t>
            </a:r>
            <a:r>
              <a:rPr lang="en-US" spc="-25" dirty="0" smtClean="0">
                <a:cs typeface="Carlito"/>
              </a:rPr>
              <a:t>Currently, </a:t>
            </a:r>
            <a:r>
              <a:rPr lang="en-US" spc="-10" dirty="0" smtClean="0">
                <a:cs typeface="Carlito"/>
              </a:rPr>
              <a:t>the </a:t>
            </a:r>
            <a:r>
              <a:rPr lang="en-US" spc="20" dirty="0" smtClean="0">
                <a:cs typeface="Carlito"/>
              </a:rPr>
              <a:t>most </a:t>
            </a:r>
            <a:r>
              <a:rPr lang="en-US" spc="-5" dirty="0" smtClean="0">
                <a:cs typeface="Carlito"/>
              </a:rPr>
              <a:t>popular </a:t>
            </a:r>
            <a:r>
              <a:rPr lang="en-US" spc="-15" dirty="0" smtClean="0">
                <a:cs typeface="Carlito"/>
              </a:rPr>
              <a:t>browser  brought </a:t>
            </a:r>
            <a:r>
              <a:rPr lang="en-US" spc="-5" dirty="0" smtClean="0">
                <a:cs typeface="Carlito"/>
              </a:rPr>
              <a:t>to </a:t>
            </a:r>
            <a:r>
              <a:rPr lang="en-US" spc="25" dirty="0" smtClean="0">
                <a:cs typeface="Carlito"/>
              </a:rPr>
              <a:t>you </a:t>
            </a:r>
            <a:r>
              <a:rPr lang="en-US" spc="-5" dirty="0" smtClean="0">
                <a:cs typeface="Carlito"/>
              </a:rPr>
              <a:t>by</a:t>
            </a:r>
            <a:r>
              <a:rPr lang="en-US" spc="240" dirty="0" smtClean="0">
                <a:cs typeface="Carlito"/>
              </a:rPr>
              <a:t> </a:t>
            </a:r>
            <a:r>
              <a:rPr lang="en-US" spc="5" dirty="0" smtClean="0">
                <a:cs typeface="Carlito"/>
              </a:rPr>
              <a:t>Google</a:t>
            </a:r>
            <a:endParaRPr lang="en-US" dirty="0" smtClean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r>
              <a:rPr lang="en-US" spc="-5" dirty="0" smtClean="0">
                <a:cs typeface="Carlito"/>
              </a:rPr>
              <a:t> Safari </a:t>
            </a:r>
            <a:r>
              <a:rPr lang="en-US" spc="10" dirty="0" smtClean="0">
                <a:cs typeface="Carlito"/>
              </a:rPr>
              <a:t>– </a:t>
            </a:r>
            <a:r>
              <a:rPr lang="en-US" spc="-40" dirty="0" smtClean="0">
                <a:cs typeface="Carlito"/>
              </a:rPr>
              <a:t>Apple’s </a:t>
            </a:r>
            <a:r>
              <a:rPr lang="en-US" spc="-10" dirty="0" smtClean="0">
                <a:cs typeface="Carlito"/>
              </a:rPr>
              <a:t>web</a:t>
            </a:r>
            <a:r>
              <a:rPr lang="en-US" spc="-100" dirty="0" smtClean="0">
                <a:cs typeface="Carlito"/>
              </a:rPr>
              <a:t> </a:t>
            </a:r>
            <a:r>
              <a:rPr lang="en-US" spc="-15" dirty="0" smtClean="0">
                <a:cs typeface="Carlito"/>
              </a:rPr>
              <a:t>browse</a:t>
            </a: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r>
              <a:rPr lang="en-US" spc="-25" dirty="0" smtClean="0">
                <a:cs typeface="Carlito"/>
              </a:rPr>
              <a:t> Firefox </a:t>
            </a:r>
            <a:r>
              <a:rPr lang="en-US" spc="10" dirty="0" smtClean="0">
                <a:cs typeface="Carlito"/>
              </a:rPr>
              <a:t>– </a:t>
            </a:r>
            <a:r>
              <a:rPr lang="en-US" spc="-5" dirty="0" smtClean="0">
                <a:cs typeface="Carlito"/>
              </a:rPr>
              <a:t>Open-source </a:t>
            </a:r>
            <a:r>
              <a:rPr lang="en-US" spc="-15" dirty="0" smtClean="0">
                <a:cs typeface="Carlito"/>
              </a:rPr>
              <a:t>browser </a:t>
            </a:r>
            <a:r>
              <a:rPr lang="en-US" spc="-10" dirty="0" smtClean="0">
                <a:cs typeface="Carlito"/>
              </a:rPr>
              <a:t>supported </a:t>
            </a:r>
            <a:r>
              <a:rPr lang="en-US" spc="-5" dirty="0" smtClean="0">
                <a:cs typeface="Carlito"/>
              </a:rPr>
              <a:t>by </a:t>
            </a:r>
            <a:r>
              <a:rPr lang="en-US" spc="-15" dirty="0" smtClean="0">
                <a:cs typeface="Carlito"/>
              </a:rPr>
              <a:t>the </a:t>
            </a:r>
            <a:r>
              <a:rPr lang="en-US" spc="5" dirty="0" smtClean="0">
                <a:cs typeface="Carlito"/>
              </a:rPr>
              <a:t>Mozilla  </a:t>
            </a:r>
            <a:r>
              <a:rPr lang="en-US" spc="-5" dirty="0" smtClean="0">
                <a:cs typeface="Carlito"/>
              </a:rPr>
              <a:t>Foundation</a:t>
            </a:r>
            <a:endParaRPr lang="en-US" spc="-5" dirty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r>
              <a:rPr lang="en-US" spc="-15" dirty="0">
                <a:cs typeface="Carlito"/>
              </a:rPr>
              <a:t> </a:t>
            </a:r>
            <a:r>
              <a:rPr lang="en-US" spc="-15" dirty="0" smtClean="0">
                <a:cs typeface="Carlito"/>
              </a:rPr>
              <a:t>Internet </a:t>
            </a:r>
            <a:r>
              <a:rPr lang="en-US" dirty="0" smtClean="0">
                <a:cs typeface="Carlito"/>
              </a:rPr>
              <a:t>Explorer </a:t>
            </a:r>
            <a:r>
              <a:rPr lang="en-US" spc="10" dirty="0" smtClean="0">
                <a:cs typeface="Carlito"/>
              </a:rPr>
              <a:t>– </a:t>
            </a:r>
            <a:r>
              <a:rPr lang="en-US" spc="-10" dirty="0" smtClean="0">
                <a:cs typeface="Carlito"/>
              </a:rPr>
              <a:t>Microsoft’s </a:t>
            </a:r>
            <a:r>
              <a:rPr lang="en-US" spc="-50" dirty="0" smtClean="0">
                <a:cs typeface="Carlito"/>
              </a:rPr>
              <a:t>browser. </a:t>
            </a:r>
            <a:r>
              <a:rPr lang="en-US" spc="-55" dirty="0" smtClean="0">
                <a:cs typeface="Carlito"/>
              </a:rPr>
              <a:t>You </a:t>
            </a:r>
            <a:r>
              <a:rPr lang="en-US" spc="-20" dirty="0" smtClean="0">
                <a:cs typeface="Carlito"/>
              </a:rPr>
              <a:t>will</a:t>
            </a:r>
            <a:r>
              <a:rPr lang="en-US" spc="395" dirty="0" smtClean="0">
                <a:cs typeface="Carlito"/>
              </a:rPr>
              <a:t> </a:t>
            </a:r>
            <a:r>
              <a:rPr lang="en-US" spc="15" dirty="0" smtClean="0">
                <a:cs typeface="Carlito"/>
              </a:rPr>
              <a:t>most</a:t>
            </a:r>
            <a:r>
              <a:rPr lang="en-US" spc="15" dirty="0">
                <a:cs typeface="Carlito"/>
              </a:rPr>
              <a:t> </a:t>
            </a:r>
            <a:r>
              <a:rPr lang="en-US" dirty="0" smtClean="0">
                <a:cs typeface="Carlito"/>
              </a:rPr>
              <a:t>often hear </a:t>
            </a:r>
            <a:r>
              <a:rPr lang="en-US" spc="-10" dirty="0" smtClean="0">
                <a:cs typeface="Carlito"/>
              </a:rPr>
              <a:t>web developers</a:t>
            </a: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r>
              <a:rPr lang="en-US" spc="-10" dirty="0" smtClean="0">
                <a:cs typeface="Carlito"/>
              </a:rPr>
              <a:t> </a:t>
            </a:r>
            <a:r>
              <a:rPr lang="en-US" spc="10" dirty="0" smtClean="0">
                <a:cs typeface="Carlito"/>
              </a:rPr>
              <a:t>complain </a:t>
            </a:r>
            <a:r>
              <a:rPr lang="en-US" spc="5" dirty="0" smtClean="0">
                <a:cs typeface="Carlito"/>
              </a:rPr>
              <a:t>about </a:t>
            </a:r>
            <a:r>
              <a:rPr lang="en-US" spc="-20" dirty="0" smtClean="0">
                <a:cs typeface="Carlito"/>
              </a:rPr>
              <a:t>this</a:t>
            </a:r>
            <a:r>
              <a:rPr lang="en-US" spc="170" dirty="0" smtClean="0">
                <a:cs typeface="Carlito"/>
              </a:rPr>
              <a:t> </a:t>
            </a:r>
            <a:r>
              <a:rPr lang="en-US" dirty="0" smtClean="0">
                <a:cs typeface="Carlito"/>
              </a:rPr>
              <a:t>one.   </a:t>
            </a: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endParaRPr lang="en-US" dirty="0" smtClean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endParaRPr lang="en-US" dirty="0" smtClean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endParaRPr lang="en-US" dirty="0" smtClean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endParaRPr lang="en-US" dirty="0" smtClean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endParaRPr lang="en-US" dirty="0" smtClean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endParaRPr lang="en-US" dirty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endParaRPr lang="en-US" dirty="0" smtClean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endParaRPr lang="en-US" dirty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endParaRPr lang="en-US" dirty="0" smtClean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endParaRPr lang="en-US" dirty="0">
              <a:cs typeface="Carlito"/>
            </a:endParaRPr>
          </a:p>
          <a:p>
            <a:pPr marL="8890">
              <a:lnSpc>
                <a:spcPct val="100000"/>
              </a:lnSpc>
              <a:spcBef>
                <a:spcPts val="615"/>
              </a:spcBef>
            </a:pPr>
            <a:endParaRPr lang="en-US" dirty="0">
              <a:cs typeface="Carlito"/>
            </a:endParaRPr>
          </a:p>
        </p:txBody>
      </p:sp>
      <p:sp>
        <p:nvSpPr>
          <p:cNvPr id="5" name="object 3"/>
          <p:cNvSpPr/>
          <p:nvPr/>
        </p:nvSpPr>
        <p:spPr>
          <a:xfrm>
            <a:off x="8686800" y="1600200"/>
            <a:ext cx="3076575" cy="29717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914400" y="4419601"/>
            <a:ext cx="85344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1135"/>
              </a:spcBef>
              <a:tabLst>
                <a:tab pos="241935" algn="l"/>
              </a:tabLst>
            </a:pPr>
            <a:r>
              <a:rPr lang="en-US" sz="2000" b="1" spc="10" dirty="0" smtClean="0">
                <a:latin typeface="Arial Black" pitchFamily="34" charset="0"/>
                <a:cs typeface="Carlito"/>
              </a:rPr>
              <a:t>2.</a:t>
            </a:r>
            <a:r>
              <a:rPr lang="en-US" sz="2000" b="1" dirty="0" smtClean="0">
                <a:latin typeface="Arial Black" pitchFamily="34" charset="0"/>
                <a:cs typeface="Carlito"/>
              </a:rPr>
              <a:t> </a:t>
            </a:r>
            <a:r>
              <a:rPr lang="en-US" sz="2000" b="1" spc="-10" dirty="0" smtClean="0">
                <a:latin typeface="Arial Black" pitchFamily="34" charset="0"/>
                <a:cs typeface="Carlito"/>
              </a:rPr>
              <a:t>HTML</a:t>
            </a:r>
            <a:endParaRPr lang="en-US" sz="2000" dirty="0" smtClean="0">
              <a:latin typeface="Arial Black" pitchFamily="34" charset="0"/>
              <a:cs typeface="Carlito"/>
            </a:endParaRPr>
          </a:p>
          <a:p>
            <a:pPr marL="241300" marR="5080" indent="-229235">
              <a:lnSpc>
                <a:spcPts val="3080"/>
              </a:lnSpc>
              <a:spcBef>
                <a:spcPts val="1025"/>
              </a:spcBef>
              <a:tabLst>
                <a:tab pos="241935" algn="l"/>
              </a:tabLst>
            </a:pPr>
            <a:r>
              <a:rPr lang="en-US" spc="15" dirty="0" smtClean="0">
                <a:cs typeface="Carlito"/>
              </a:rPr>
              <a:t>HTML </a:t>
            </a:r>
            <a:r>
              <a:rPr lang="en-US" spc="-15" dirty="0" smtClean="0">
                <a:cs typeface="Carlito"/>
              </a:rPr>
              <a:t>is </a:t>
            </a:r>
            <a:r>
              <a:rPr lang="en-US" spc="10" dirty="0" smtClean="0">
                <a:cs typeface="Carlito"/>
              </a:rPr>
              <a:t>a </a:t>
            </a:r>
            <a:r>
              <a:rPr lang="en-US" spc="15" dirty="0" smtClean="0">
                <a:cs typeface="Carlito"/>
              </a:rPr>
              <a:t>markup </a:t>
            </a:r>
            <a:r>
              <a:rPr lang="en-US" spc="-10" dirty="0" smtClean="0">
                <a:cs typeface="Carlito"/>
              </a:rPr>
              <a:t>language. </a:t>
            </a:r>
            <a:r>
              <a:rPr lang="en-US" spc="-5" dirty="0" smtClean="0">
                <a:cs typeface="Carlito"/>
              </a:rPr>
              <a:t>It </a:t>
            </a:r>
            <a:r>
              <a:rPr lang="en-US" spc="-10" dirty="0" smtClean="0">
                <a:cs typeface="Carlito"/>
              </a:rPr>
              <a:t>provides the </a:t>
            </a:r>
            <a:r>
              <a:rPr lang="en-US" spc="-5" dirty="0" smtClean="0">
                <a:cs typeface="Carlito"/>
              </a:rPr>
              <a:t>structure </a:t>
            </a:r>
            <a:r>
              <a:rPr lang="en-US" spc="25" dirty="0" smtClean="0">
                <a:cs typeface="Carlito"/>
              </a:rPr>
              <a:t>of </a:t>
            </a:r>
            <a:r>
              <a:rPr lang="en-US" spc="10" dirty="0" smtClean="0">
                <a:cs typeface="Carlito"/>
              </a:rPr>
              <a:t>a </a:t>
            </a:r>
            <a:r>
              <a:rPr lang="en-US" spc="-20" dirty="0" smtClean="0">
                <a:cs typeface="Carlito"/>
              </a:rPr>
              <a:t>website </a:t>
            </a:r>
            <a:r>
              <a:rPr lang="en-US" spc="-10" dirty="0" smtClean="0">
                <a:cs typeface="Carlito"/>
              </a:rPr>
              <a:t>so  </a:t>
            </a:r>
            <a:r>
              <a:rPr lang="en-US" spc="-5" dirty="0" smtClean="0">
                <a:cs typeface="Carlito"/>
              </a:rPr>
              <a:t>that </a:t>
            </a:r>
            <a:r>
              <a:rPr lang="en-US" spc="-10" dirty="0" smtClean="0">
                <a:cs typeface="Carlito"/>
              </a:rPr>
              <a:t>web </a:t>
            </a:r>
            <a:r>
              <a:rPr lang="en-US" spc="-20" dirty="0" smtClean="0">
                <a:cs typeface="Carlito"/>
              </a:rPr>
              <a:t>browsers </a:t>
            </a:r>
            <a:r>
              <a:rPr lang="en-US" spc="15" dirty="0" smtClean="0">
                <a:cs typeface="Carlito"/>
              </a:rPr>
              <a:t>know </a:t>
            </a:r>
            <a:r>
              <a:rPr lang="en-US" dirty="0" smtClean="0">
                <a:cs typeface="Carlito"/>
              </a:rPr>
              <a:t>what </a:t>
            </a:r>
            <a:r>
              <a:rPr lang="en-US" spc="-5" dirty="0" smtClean="0">
                <a:cs typeface="Carlito"/>
              </a:rPr>
              <a:t>to</a:t>
            </a:r>
            <a:r>
              <a:rPr lang="en-US" spc="545" dirty="0" smtClean="0">
                <a:cs typeface="Carlito"/>
              </a:rPr>
              <a:t> </a:t>
            </a:r>
            <a:r>
              <a:rPr lang="en-US" spc="-35" dirty="0" smtClean="0">
                <a:cs typeface="Carlito"/>
              </a:rPr>
              <a:t>show.</a:t>
            </a:r>
            <a:endParaRPr lang="en-US" dirty="0">
              <a:cs typeface="Carl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8200" y="381000"/>
            <a:ext cx="10820400" cy="10379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1135"/>
              </a:spcBef>
              <a:tabLst>
                <a:tab pos="241935" algn="l"/>
              </a:tabLst>
            </a:pPr>
            <a:r>
              <a:rPr lang="en-US" sz="2000" b="1" spc="10" dirty="0" smtClean="0">
                <a:latin typeface="Arial Black" pitchFamily="34" charset="0"/>
                <a:cs typeface="Carlito"/>
              </a:rPr>
              <a:t>3.</a:t>
            </a:r>
            <a:r>
              <a:rPr lang="en-US" sz="2000" b="1" dirty="0" smtClean="0">
                <a:latin typeface="Arial Black" pitchFamily="34" charset="0"/>
                <a:cs typeface="Carlito"/>
              </a:rPr>
              <a:t> CSS</a:t>
            </a:r>
            <a:endParaRPr lang="en-US" sz="2000" dirty="0" smtClean="0">
              <a:latin typeface="Arial Black" pitchFamily="34" charset="0"/>
              <a:cs typeface="Carlito"/>
            </a:endParaRPr>
          </a:p>
          <a:p>
            <a:pPr marL="241300" marR="5080" indent="-229235">
              <a:lnSpc>
                <a:spcPct val="92200"/>
              </a:lnSpc>
              <a:spcBef>
                <a:spcPts val="1000"/>
              </a:spcBef>
              <a:tabLst>
                <a:tab pos="241935" algn="l"/>
              </a:tabLst>
            </a:pPr>
            <a:r>
              <a:rPr lang="en-US" spc="15" dirty="0" smtClean="0">
                <a:cs typeface="Carlito"/>
              </a:rPr>
              <a:t>    CSS </a:t>
            </a:r>
            <a:r>
              <a:rPr lang="en-US" spc="-15" dirty="0" smtClean="0">
                <a:cs typeface="Carlito"/>
              </a:rPr>
              <a:t>is </a:t>
            </a:r>
            <a:r>
              <a:rPr lang="en-US" spc="10" dirty="0" smtClean="0">
                <a:cs typeface="Carlito"/>
              </a:rPr>
              <a:t>a </a:t>
            </a:r>
            <a:r>
              <a:rPr lang="en-US" dirty="0" smtClean="0">
                <a:cs typeface="Carlito"/>
              </a:rPr>
              <a:t>Cascading </a:t>
            </a:r>
            <a:r>
              <a:rPr lang="en-US" spc="-5" dirty="0" smtClean="0">
                <a:cs typeface="Carlito"/>
              </a:rPr>
              <a:t>Style </a:t>
            </a:r>
            <a:r>
              <a:rPr lang="en-US" spc="-15" dirty="0" smtClean="0">
                <a:cs typeface="Carlito"/>
              </a:rPr>
              <a:t>Sheet. </a:t>
            </a:r>
            <a:r>
              <a:rPr lang="en-US" spc="15" dirty="0" smtClean="0">
                <a:cs typeface="Carlito"/>
              </a:rPr>
              <a:t>CSS </a:t>
            </a:r>
            <a:r>
              <a:rPr lang="en-US" spc="-35" dirty="0" smtClean="0">
                <a:cs typeface="Carlito"/>
              </a:rPr>
              <a:t>let’s </a:t>
            </a:r>
            <a:r>
              <a:rPr lang="en-US" spc="-10" dirty="0" smtClean="0">
                <a:cs typeface="Carlito"/>
              </a:rPr>
              <a:t>web </a:t>
            </a:r>
            <a:r>
              <a:rPr lang="en-US" spc="-25" dirty="0" smtClean="0">
                <a:cs typeface="Carlito"/>
              </a:rPr>
              <a:t>designers </a:t>
            </a:r>
            <a:r>
              <a:rPr lang="en-US" dirty="0" smtClean="0">
                <a:cs typeface="Carlito"/>
              </a:rPr>
              <a:t>change colors,  </a:t>
            </a:r>
            <a:r>
              <a:rPr lang="en-US" spc="-20" dirty="0" smtClean="0">
                <a:cs typeface="Carlito"/>
              </a:rPr>
              <a:t>fonts, </a:t>
            </a:r>
            <a:r>
              <a:rPr lang="en-US" dirty="0" smtClean="0">
                <a:cs typeface="Carlito"/>
              </a:rPr>
              <a:t>animations,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-15" dirty="0" smtClean="0">
                <a:cs typeface="Carlito"/>
              </a:rPr>
              <a:t>transitions </a:t>
            </a:r>
            <a:r>
              <a:rPr lang="en-US" spc="30" dirty="0" smtClean="0">
                <a:cs typeface="Carlito"/>
              </a:rPr>
              <a:t>on </a:t>
            </a:r>
            <a:r>
              <a:rPr lang="en-US" spc="-10" dirty="0" smtClean="0">
                <a:cs typeface="Carlito"/>
              </a:rPr>
              <a:t>the </a:t>
            </a:r>
            <a:r>
              <a:rPr lang="en-US" spc="-15" dirty="0" smtClean="0">
                <a:cs typeface="Carlito"/>
              </a:rPr>
              <a:t>web. </a:t>
            </a:r>
            <a:r>
              <a:rPr lang="en-US" spc="-10" dirty="0" smtClean="0">
                <a:cs typeface="Carlito"/>
              </a:rPr>
              <a:t>They </a:t>
            </a:r>
            <a:r>
              <a:rPr lang="en-US" spc="10" dirty="0" smtClean="0">
                <a:cs typeface="Carlito"/>
              </a:rPr>
              <a:t>make </a:t>
            </a:r>
            <a:r>
              <a:rPr lang="en-US" spc="-10" dirty="0" smtClean="0">
                <a:cs typeface="Carlito"/>
              </a:rPr>
              <a:t>the web  </a:t>
            </a:r>
            <a:r>
              <a:rPr lang="en-US" spc="15" dirty="0" smtClean="0">
                <a:cs typeface="Carlito"/>
              </a:rPr>
              <a:t>look</a:t>
            </a:r>
            <a:r>
              <a:rPr lang="en-US" spc="-20" dirty="0" smtClean="0">
                <a:cs typeface="Carlito"/>
              </a:rPr>
              <a:t> </a:t>
            </a:r>
            <a:r>
              <a:rPr lang="en-US" spc="10" dirty="0" smtClean="0">
                <a:cs typeface="Carlito"/>
              </a:rPr>
              <a:t>good.</a:t>
            </a:r>
            <a:endParaRPr lang="en-US" dirty="0">
              <a:cs typeface="Carlito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38200" y="1447800"/>
            <a:ext cx="10363200" cy="2297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9235">
              <a:lnSpc>
                <a:spcPct val="100000"/>
              </a:lnSpc>
              <a:spcBef>
                <a:spcPts val="130"/>
              </a:spcBef>
              <a:tabLst>
                <a:tab pos="229235" algn="l"/>
              </a:tabLst>
            </a:pPr>
            <a:r>
              <a:rPr lang="en-US" sz="2000" b="1" spc="10" dirty="0" smtClean="0">
                <a:latin typeface="Arial Black" pitchFamily="34" charset="0"/>
                <a:cs typeface="Carlito"/>
              </a:rPr>
              <a:t>4. </a:t>
            </a:r>
            <a:r>
              <a:rPr lang="en-US" sz="2000" b="1" spc="-10" dirty="0" smtClean="0">
                <a:latin typeface="Arial Black" pitchFamily="34" charset="0"/>
                <a:cs typeface="Carlito"/>
              </a:rPr>
              <a:t>Programming</a:t>
            </a:r>
            <a:r>
              <a:rPr lang="en-US" sz="2000" b="1" spc="204" dirty="0" smtClean="0">
                <a:latin typeface="Arial Black" pitchFamily="34" charset="0"/>
                <a:cs typeface="Carlito"/>
              </a:rPr>
              <a:t> </a:t>
            </a:r>
            <a:r>
              <a:rPr lang="en-US" sz="2000" b="1" spc="-15" dirty="0" smtClean="0">
                <a:latin typeface="Arial Black" pitchFamily="34" charset="0"/>
                <a:cs typeface="Carlito"/>
              </a:rPr>
              <a:t>Languages</a:t>
            </a:r>
            <a:endParaRPr lang="en-US" sz="2000" dirty="0" smtClean="0">
              <a:latin typeface="Arial Black" pitchFamily="34" charset="0"/>
              <a:cs typeface="Carlito"/>
            </a:endParaRPr>
          </a:p>
          <a:p>
            <a:pPr marL="228600" indent="-229235">
              <a:lnSpc>
                <a:spcPct val="70300"/>
              </a:lnSpc>
              <a:spcBef>
                <a:spcPts val="990"/>
              </a:spcBef>
              <a:tabLst>
                <a:tab pos="229235" algn="l"/>
              </a:tabLst>
            </a:pPr>
            <a:r>
              <a:rPr lang="en-US" sz="2600" spc="-15" dirty="0" smtClean="0">
                <a:latin typeface="Carlito"/>
                <a:cs typeface="Carlito"/>
              </a:rPr>
              <a:t>   </a:t>
            </a:r>
            <a:r>
              <a:rPr lang="en-US" spc="-15" dirty="0" smtClean="0">
                <a:cs typeface="Carlito"/>
              </a:rPr>
              <a:t>Programming </a:t>
            </a:r>
            <a:r>
              <a:rPr lang="en-US" spc="-5" dirty="0" smtClean="0">
                <a:cs typeface="Carlito"/>
              </a:rPr>
              <a:t>languages </a:t>
            </a:r>
            <a:r>
              <a:rPr lang="en-US" spc="10" dirty="0" smtClean="0">
                <a:cs typeface="Carlito"/>
              </a:rPr>
              <a:t>are </a:t>
            </a:r>
            <a:r>
              <a:rPr lang="en-US" dirty="0" smtClean="0">
                <a:cs typeface="Carlito"/>
              </a:rPr>
              <a:t>ways </a:t>
            </a:r>
            <a:r>
              <a:rPr lang="en-US" spc="15" dirty="0" smtClean="0">
                <a:cs typeface="Carlito"/>
              </a:rPr>
              <a:t>to </a:t>
            </a:r>
            <a:r>
              <a:rPr lang="en-US" spc="5" dirty="0" smtClean="0">
                <a:cs typeface="Carlito"/>
              </a:rPr>
              <a:t>communicate </a:t>
            </a:r>
            <a:r>
              <a:rPr lang="en-US" spc="15" dirty="0" smtClean="0">
                <a:cs typeface="Carlito"/>
              </a:rPr>
              <a:t>to </a:t>
            </a:r>
            <a:r>
              <a:rPr lang="en-US" spc="-10" dirty="0" smtClean="0">
                <a:cs typeface="Carlito"/>
              </a:rPr>
              <a:t>computers </a:t>
            </a:r>
            <a:r>
              <a:rPr lang="en-US" spc="5" dirty="0" smtClean="0">
                <a:cs typeface="Carlito"/>
              </a:rPr>
              <a:t>and tell  </a:t>
            </a:r>
            <a:r>
              <a:rPr lang="en-US" dirty="0" smtClean="0">
                <a:cs typeface="Carlito"/>
              </a:rPr>
              <a:t>them </a:t>
            </a:r>
            <a:r>
              <a:rPr lang="en-US" spc="5" dirty="0" smtClean="0">
                <a:cs typeface="Carlito"/>
              </a:rPr>
              <a:t>what </a:t>
            </a:r>
            <a:r>
              <a:rPr lang="en-US" spc="20" dirty="0" smtClean="0">
                <a:cs typeface="Carlito"/>
              </a:rPr>
              <a:t>to </a:t>
            </a:r>
            <a:r>
              <a:rPr lang="en-US" spc="-15" dirty="0" smtClean="0">
                <a:cs typeface="Carlito"/>
              </a:rPr>
              <a:t>do. </a:t>
            </a:r>
            <a:r>
              <a:rPr lang="en-US" spc="-5" dirty="0" smtClean="0">
                <a:cs typeface="Carlito"/>
              </a:rPr>
              <a:t>There </a:t>
            </a:r>
            <a:r>
              <a:rPr lang="en-US" spc="10" dirty="0" smtClean="0">
                <a:cs typeface="Carlito"/>
              </a:rPr>
              <a:t>are </a:t>
            </a:r>
            <a:r>
              <a:rPr lang="en-US" spc="-10" dirty="0" smtClean="0">
                <a:cs typeface="Carlito"/>
              </a:rPr>
              <a:t>many different </a:t>
            </a:r>
            <a:r>
              <a:rPr lang="en-US" spc="-20" dirty="0" smtClean="0">
                <a:cs typeface="Carlito"/>
              </a:rPr>
              <a:t>programming </a:t>
            </a:r>
            <a:r>
              <a:rPr lang="en-US" spc="-10" dirty="0" smtClean="0">
                <a:cs typeface="Carlito"/>
              </a:rPr>
              <a:t>languages </a:t>
            </a:r>
            <a:r>
              <a:rPr lang="en-US" spc="-5" dirty="0" smtClean="0">
                <a:cs typeface="Carlito"/>
              </a:rPr>
              <a:t>just  </a:t>
            </a:r>
            <a:r>
              <a:rPr lang="en-US" spc="-10" dirty="0" smtClean="0">
                <a:cs typeface="Carlito"/>
              </a:rPr>
              <a:t>like </a:t>
            </a:r>
            <a:r>
              <a:rPr lang="en-US" spc="-5" dirty="0" smtClean="0">
                <a:cs typeface="Carlito"/>
              </a:rPr>
              <a:t>there </a:t>
            </a:r>
            <a:r>
              <a:rPr lang="en-US" spc="5" dirty="0" smtClean="0">
                <a:cs typeface="Carlito"/>
              </a:rPr>
              <a:t>are </a:t>
            </a:r>
            <a:r>
              <a:rPr lang="en-US" spc="-10" dirty="0" smtClean="0">
                <a:cs typeface="Carlito"/>
              </a:rPr>
              <a:t>many </a:t>
            </a:r>
            <a:r>
              <a:rPr lang="en-US" spc="-15" dirty="0" smtClean="0">
                <a:cs typeface="Carlito"/>
              </a:rPr>
              <a:t>different </a:t>
            </a:r>
            <a:r>
              <a:rPr lang="en-US" spc="-5" dirty="0" smtClean="0">
                <a:cs typeface="Carlito"/>
              </a:rPr>
              <a:t>lingual </a:t>
            </a:r>
            <a:r>
              <a:rPr lang="en-US" spc="-10" dirty="0" smtClean="0">
                <a:cs typeface="Carlito"/>
              </a:rPr>
              <a:t>languages </a:t>
            </a:r>
            <a:r>
              <a:rPr lang="en-US" dirty="0" smtClean="0">
                <a:cs typeface="Carlito"/>
              </a:rPr>
              <a:t>(English, Spanish, </a:t>
            </a:r>
            <a:r>
              <a:rPr lang="en-US" spc="-5" dirty="0" smtClean="0">
                <a:cs typeface="Carlito"/>
              </a:rPr>
              <a:t>French,  Chinese,</a:t>
            </a:r>
            <a:r>
              <a:rPr lang="en-US" spc="-40" dirty="0" smtClean="0">
                <a:cs typeface="Carlito"/>
              </a:rPr>
              <a:t> </a:t>
            </a:r>
            <a:r>
              <a:rPr lang="en-US" spc="10" dirty="0" smtClean="0">
                <a:cs typeface="Carlito"/>
              </a:rPr>
              <a:t>etc).</a:t>
            </a:r>
            <a:r>
              <a:rPr lang="en-US" spc="-125" dirty="0" smtClean="0">
                <a:cs typeface="Carlito"/>
              </a:rPr>
              <a:t> </a:t>
            </a:r>
            <a:r>
              <a:rPr lang="en-US" spc="-5" dirty="0" smtClean="0">
                <a:cs typeface="Carlito"/>
              </a:rPr>
              <a:t>One</a:t>
            </a:r>
            <a:r>
              <a:rPr lang="en-US" spc="-25" dirty="0" smtClean="0">
                <a:cs typeface="Carlito"/>
              </a:rPr>
              <a:t> </a:t>
            </a:r>
            <a:r>
              <a:rPr lang="en-US" spc="5" dirty="0" smtClean="0">
                <a:cs typeface="Carlito"/>
              </a:rPr>
              <a:t>is</a:t>
            </a:r>
            <a:r>
              <a:rPr lang="en-US" spc="35" dirty="0" smtClean="0">
                <a:cs typeface="Carlito"/>
              </a:rPr>
              <a:t> </a:t>
            </a:r>
            <a:r>
              <a:rPr lang="en-US" spc="-10" dirty="0" smtClean="0">
                <a:cs typeface="Carlito"/>
              </a:rPr>
              <a:t>not</a:t>
            </a:r>
            <a:r>
              <a:rPr lang="en-US" spc="30" dirty="0" smtClean="0">
                <a:cs typeface="Carlito"/>
              </a:rPr>
              <a:t> </a:t>
            </a:r>
            <a:r>
              <a:rPr lang="en-US" dirty="0" smtClean="0">
                <a:cs typeface="Carlito"/>
              </a:rPr>
              <a:t>better</a:t>
            </a:r>
            <a:r>
              <a:rPr lang="en-US" spc="-75" dirty="0" smtClean="0">
                <a:cs typeface="Carlito"/>
              </a:rPr>
              <a:t> </a:t>
            </a:r>
            <a:r>
              <a:rPr lang="en-US" spc="10" dirty="0" smtClean="0">
                <a:cs typeface="Carlito"/>
              </a:rPr>
              <a:t>than</a:t>
            </a:r>
            <a:r>
              <a:rPr lang="en-US" spc="-90" dirty="0" smtClean="0">
                <a:cs typeface="Carlito"/>
              </a:rPr>
              <a:t> </a:t>
            </a:r>
            <a:r>
              <a:rPr lang="en-US" spc="5" dirty="0" smtClean="0">
                <a:cs typeface="Carlito"/>
              </a:rPr>
              <a:t>the</a:t>
            </a:r>
            <a:r>
              <a:rPr lang="en-US" spc="-20" dirty="0" smtClean="0">
                <a:cs typeface="Carlito"/>
              </a:rPr>
              <a:t> </a:t>
            </a:r>
            <a:r>
              <a:rPr lang="en-US" spc="-45" dirty="0" smtClean="0">
                <a:cs typeface="Carlito"/>
              </a:rPr>
              <a:t>other.</a:t>
            </a:r>
            <a:r>
              <a:rPr lang="en-US" spc="20" dirty="0" smtClean="0">
                <a:cs typeface="Carlito"/>
              </a:rPr>
              <a:t> </a:t>
            </a:r>
            <a:r>
              <a:rPr lang="en-US" spc="-15" dirty="0" smtClean="0">
                <a:cs typeface="Carlito"/>
              </a:rPr>
              <a:t>Developers</a:t>
            </a:r>
            <a:r>
              <a:rPr lang="en-US" spc="-35" dirty="0" smtClean="0">
                <a:cs typeface="Carlito"/>
              </a:rPr>
              <a:t> </a:t>
            </a:r>
            <a:r>
              <a:rPr lang="en-US" spc="10" dirty="0" smtClean="0">
                <a:cs typeface="Carlito"/>
              </a:rPr>
              <a:t>typically</a:t>
            </a:r>
            <a:r>
              <a:rPr lang="en-US" spc="-130" dirty="0" smtClean="0">
                <a:cs typeface="Carlito"/>
              </a:rPr>
              <a:t> </a:t>
            </a:r>
            <a:r>
              <a:rPr lang="en-US" spc="5" dirty="0" smtClean="0">
                <a:cs typeface="Carlito"/>
              </a:rPr>
              <a:t>are</a:t>
            </a:r>
            <a:r>
              <a:rPr lang="en-US" spc="-90" dirty="0" smtClean="0">
                <a:cs typeface="Carlito"/>
              </a:rPr>
              <a:t> </a:t>
            </a:r>
            <a:r>
              <a:rPr lang="en-US" spc="-5" dirty="0" smtClean="0">
                <a:cs typeface="Carlito"/>
              </a:rPr>
              <a:t>just  </a:t>
            </a:r>
            <a:r>
              <a:rPr lang="en-US" spc="-15" dirty="0" smtClean="0">
                <a:cs typeface="Carlito"/>
              </a:rPr>
              <a:t>proficient </a:t>
            </a:r>
            <a:r>
              <a:rPr lang="en-US" spc="20" dirty="0" smtClean="0">
                <a:cs typeface="Carlito"/>
              </a:rPr>
              <a:t>at </a:t>
            </a:r>
            <a:r>
              <a:rPr lang="en-US" spc="10" dirty="0" smtClean="0">
                <a:cs typeface="Carlito"/>
              </a:rPr>
              <a:t>a </a:t>
            </a:r>
            <a:r>
              <a:rPr lang="en-US" spc="-5" dirty="0" smtClean="0">
                <a:cs typeface="Carlito"/>
              </a:rPr>
              <a:t>couple </a:t>
            </a:r>
            <a:r>
              <a:rPr lang="en-US" spc="25" dirty="0" smtClean="0">
                <a:cs typeface="Carlito"/>
              </a:rPr>
              <a:t>so </a:t>
            </a:r>
            <a:r>
              <a:rPr lang="en-US" dirty="0" smtClean="0">
                <a:cs typeface="Carlito"/>
              </a:rPr>
              <a:t>they </a:t>
            </a:r>
            <a:r>
              <a:rPr lang="en-US" spc="-15" dirty="0" smtClean="0">
                <a:cs typeface="Carlito"/>
              </a:rPr>
              <a:t>promote </a:t>
            </a:r>
            <a:r>
              <a:rPr lang="en-US" spc="5" dirty="0" smtClean="0">
                <a:cs typeface="Carlito"/>
              </a:rPr>
              <a:t>those </a:t>
            </a:r>
            <a:r>
              <a:rPr lang="en-US" dirty="0" smtClean="0">
                <a:cs typeface="Carlito"/>
              </a:rPr>
              <a:t>more </a:t>
            </a:r>
            <a:r>
              <a:rPr lang="en-US" spc="10" dirty="0" smtClean="0">
                <a:cs typeface="Carlito"/>
              </a:rPr>
              <a:t>than </a:t>
            </a:r>
            <a:r>
              <a:rPr lang="en-US" spc="-15" dirty="0" smtClean="0">
                <a:cs typeface="Carlito"/>
              </a:rPr>
              <a:t>others. </a:t>
            </a:r>
            <a:r>
              <a:rPr lang="en-US" spc="-5" dirty="0" smtClean="0">
                <a:cs typeface="Carlito"/>
              </a:rPr>
              <a:t>Below </a:t>
            </a:r>
            <a:r>
              <a:rPr lang="en-US" spc="10" dirty="0" smtClean="0">
                <a:cs typeface="Carlito"/>
              </a:rPr>
              <a:t>are  </a:t>
            </a:r>
            <a:r>
              <a:rPr lang="en-US" dirty="0" smtClean="0">
                <a:cs typeface="Carlito"/>
              </a:rPr>
              <a:t>just </a:t>
            </a:r>
            <a:r>
              <a:rPr lang="en-US" spc="10" dirty="0" smtClean="0">
                <a:cs typeface="Carlito"/>
              </a:rPr>
              <a:t>some </a:t>
            </a:r>
            <a:r>
              <a:rPr lang="en-US" spc="-5" dirty="0" smtClean="0">
                <a:cs typeface="Carlito"/>
              </a:rPr>
              <a:t>of </a:t>
            </a:r>
            <a:r>
              <a:rPr lang="en-US" spc="5" dirty="0" smtClean="0">
                <a:cs typeface="Carlito"/>
              </a:rPr>
              <a:t>the </a:t>
            </a:r>
            <a:r>
              <a:rPr lang="en-US" spc="-5" dirty="0" smtClean="0">
                <a:cs typeface="Carlito"/>
              </a:rPr>
              <a:t>languages </a:t>
            </a:r>
            <a:r>
              <a:rPr lang="en-US" spc="10" dirty="0" smtClean="0">
                <a:cs typeface="Carlito"/>
              </a:rPr>
              <a:t>and </a:t>
            </a:r>
            <a:r>
              <a:rPr lang="en-US" dirty="0" smtClean="0">
                <a:cs typeface="Carlito"/>
              </a:rPr>
              <a:t>links </a:t>
            </a:r>
            <a:r>
              <a:rPr lang="en-US" spc="20" dirty="0" smtClean="0">
                <a:cs typeface="Carlito"/>
              </a:rPr>
              <a:t>to </a:t>
            </a:r>
            <a:r>
              <a:rPr lang="en-US" dirty="0" smtClean="0">
                <a:cs typeface="Carlito"/>
              </a:rPr>
              <a:t>their</a:t>
            </a:r>
            <a:r>
              <a:rPr lang="en-US" spc="-350" dirty="0" smtClean="0">
                <a:cs typeface="Carlito"/>
              </a:rPr>
              <a:t> </a:t>
            </a:r>
            <a:r>
              <a:rPr lang="en-US" spc="-10" dirty="0" smtClean="0">
                <a:cs typeface="Carlito"/>
              </a:rPr>
              <a:t>homepages</a:t>
            </a:r>
            <a:endParaRPr lang="en-US" dirty="0" smtClean="0">
              <a:cs typeface="Arial"/>
            </a:endParaRPr>
          </a:p>
          <a:p>
            <a:pPr marL="228600" marR="1506855" indent="-229235">
              <a:lnSpc>
                <a:spcPct val="72300"/>
              </a:lnSpc>
              <a:spcBef>
                <a:spcPts val="894"/>
              </a:spcBef>
              <a:buFont typeface="Arial"/>
              <a:buChar char="•"/>
              <a:tabLst>
                <a:tab pos="229235" algn="l"/>
              </a:tabLst>
            </a:pPr>
            <a:r>
              <a:rPr lang="en-US" b="1" spc="5" dirty="0" err="1" smtClean="0">
                <a:solidFill>
                  <a:srgbClr val="843B0C"/>
                </a:solidFill>
                <a:cs typeface="Carlito"/>
              </a:rPr>
              <a:t>Javascript</a:t>
            </a:r>
            <a:r>
              <a:rPr lang="en-US" b="1" spc="5" dirty="0" smtClean="0">
                <a:solidFill>
                  <a:srgbClr val="843B0C"/>
                </a:solidFill>
                <a:cs typeface="Carlito"/>
              </a:rPr>
              <a:t> </a:t>
            </a:r>
            <a:r>
              <a:rPr lang="en-US" spc="10" dirty="0" smtClean="0">
                <a:cs typeface="Carlito"/>
              </a:rPr>
              <a:t>– </a:t>
            </a:r>
            <a:r>
              <a:rPr lang="en-US" dirty="0" smtClean="0">
                <a:cs typeface="Carlito"/>
              </a:rPr>
              <a:t>used </a:t>
            </a:r>
            <a:r>
              <a:rPr lang="en-US" spc="-5" dirty="0" smtClean="0">
                <a:cs typeface="Carlito"/>
              </a:rPr>
              <a:t>by </a:t>
            </a:r>
            <a:r>
              <a:rPr lang="en-US" spc="10" dirty="0" smtClean="0">
                <a:cs typeface="Carlito"/>
              </a:rPr>
              <a:t>all </a:t>
            </a:r>
            <a:r>
              <a:rPr lang="en-US" spc="5" dirty="0" smtClean="0">
                <a:cs typeface="Carlito"/>
              </a:rPr>
              <a:t>web </a:t>
            </a:r>
            <a:r>
              <a:rPr lang="en-US" spc="-20" dirty="0" smtClean="0">
                <a:cs typeface="Carlito"/>
              </a:rPr>
              <a:t>browsers, </a:t>
            </a:r>
            <a:r>
              <a:rPr lang="en-US" spc="-35" dirty="0" smtClean="0">
                <a:cs typeface="Carlito"/>
              </a:rPr>
              <a:t>Meteor, </a:t>
            </a:r>
            <a:r>
              <a:rPr lang="en-US" spc="5" dirty="0" smtClean="0">
                <a:cs typeface="Carlito"/>
              </a:rPr>
              <a:t>and lots</a:t>
            </a:r>
            <a:r>
              <a:rPr lang="en-US" spc="-395" dirty="0" smtClean="0">
                <a:cs typeface="Carlito"/>
              </a:rPr>
              <a:t> </a:t>
            </a:r>
            <a:r>
              <a:rPr lang="en-US" spc="-10" dirty="0" smtClean="0">
                <a:cs typeface="Carlito"/>
              </a:rPr>
              <a:t>of </a:t>
            </a:r>
            <a:r>
              <a:rPr lang="en-US" spc="-5" dirty="0" smtClean="0">
                <a:cs typeface="Carlito"/>
              </a:rPr>
              <a:t>other  frameworks</a:t>
            </a:r>
            <a:endParaRPr lang="en-US" dirty="0" smtClean="0">
              <a:cs typeface="Carlito"/>
            </a:endParaRPr>
          </a:p>
          <a:p>
            <a:pPr marL="228600" marR="119380" indent="-229235">
              <a:lnSpc>
                <a:spcPct val="69900"/>
              </a:lnSpc>
              <a:spcBef>
                <a:spcPts val="975"/>
              </a:spcBef>
              <a:buFont typeface="Arial"/>
              <a:buChar char="•"/>
              <a:tabLst>
                <a:tab pos="229235" algn="l"/>
              </a:tabLst>
            </a:pPr>
            <a:r>
              <a:rPr lang="en-US" b="1" spc="20" dirty="0" smtClean="0">
                <a:solidFill>
                  <a:srgbClr val="843B0C"/>
                </a:solidFill>
                <a:cs typeface="Carlito"/>
              </a:rPr>
              <a:t>Python </a:t>
            </a:r>
            <a:r>
              <a:rPr lang="en-US" spc="-5" dirty="0" smtClean="0">
                <a:cs typeface="Carlito"/>
              </a:rPr>
              <a:t>–used by </a:t>
            </a:r>
            <a:r>
              <a:rPr lang="en-US" spc="5" dirty="0" smtClean="0">
                <a:cs typeface="Carlito"/>
              </a:rPr>
              <a:t>the </a:t>
            </a:r>
            <a:r>
              <a:rPr lang="en-US" dirty="0" err="1" smtClean="0">
                <a:cs typeface="Carlito"/>
              </a:rPr>
              <a:t>Django</a:t>
            </a:r>
            <a:r>
              <a:rPr lang="en-US" dirty="0" smtClean="0">
                <a:cs typeface="Carlito"/>
              </a:rPr>
              <a:t> </a:t>
            </a:r>
            <a:r>
              <a:rPr lang="en-US" spc="-5" dirty="0" smtClean="0">
                <a:cs typeface="Carlito"/>
              </a:rPr>
              <a:t>framework </a:t>
            </a:r>
            <a:r>
              <a:rPr lang="en-US" spc="5" dirty="0" smtClean="0">
                <a:cs typeface="Carlito"/>
              </a:rPr>
              <a:t>and </a:t>
            </a:r>
            <a:r>
              <a:rPr lang="en-US" dirty="0" smtClean="0">
                <a:cs typeface="Carlito"/>
              </a:rPr>
              <a:t>used </a:t>
            </a:r>
            <a:r>
              <a:rPr lang="en-US" spc="10" dirty="0" smtClean="0">
                <a:cs typeface="Carlito"/>
              </a:rPr>
              <a:t>in a </a:t>
            </a:r>
            <a:r>
              <a:rPr lang="en-US" spc="-5" dirty="0" smtClean="0">
                <a:cs typeface="Carlito"/>
              </a:rPr>
              <a:t>lot </a:t>
            </a:r>
            <a:r>
              <a:rPr lang="en-US" spc="-10" dirty="0" smtClean="0">
                <a:cs typeface="Carlito"/>
              </a:rPr>
              <a:t>of</a:t>
            </a:r>
            <a:r>
              <a:rPr lang="en-US" spc="-375" dirty="0" smtClean="0">
                <a:cs typeface="Carlito"/>
              </a:rPr>
              <a:t> </a:t>
            </a:r>
            <a:r>
              <a:rPr lang="en-US" spc="10" dirty="0" smtClean="0">
                <a:cs typeface="Carlito"/>
              </a:rPr>
              <a:t>mathematical  </a:t>
            </a:r>
            <a:r>
              <a:rPr lang="en-US" spc="5" dirty="0" smtClean="0">
                <a:cs typeface="Carlito"/>
              </a:rPr>
              <a:t>calculations</a:t>
            </a:r>
            <a:endParaRPr lang="en-US" dirty="0">
              <a:cs typeface="Carlito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4400" y="3809998"/>
            <a:ext cx="10287000" cy="202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9235">
              <a:lnSpc>
                <a:spcPct val="100000"/>
              </a:lnSpc>
              <a:spcBef>
                <a:spcPts val="1135"/>
              </a:spcBef>
              <a:tabLst>
                <a:tab pos="229235" algn="l"/>
              </a:tabLst>
            </a:pPr>
            <a:r>
              <a:rPr lang="en-US" b="1" spc="10" dirty="0" smtClean="0">
                <a:latin typeface="Arial Black" pitchFamily="34" charset="0"/>
                <a:cs typeface="Carlito"/>
              </a:rPr>
              <a:t>5.</a:t>
            </a:r>
            <a:r>
              <a:rPr lang="en-US" b="1" dirty="0" smtClean="0">
                <a:latin typeface="Arial Black" pitchFamily="34" charset="0"/>
                <a:cs typeface="Carlito"/>
              </a:rPr>
              <a:t> </a:t>
            </a:r>
            <a:r>
              <a:rPr lang="en-US" b="1" spc="-5" dirty="0" smtClean="0">
                <a:latin typeface="Arial Black" pitchFamily="34" charset="0"/>
                <a:cs typeface="Carlito"/>
              </a:rPr>
              <a:t>Libraries</a:t>
            </a:r>
            <a:endParaRPr lang="en-US" dirty="0" smtClean="0">
              <a:latin typeface="Arial Black" pitchFamily="34" charset="0"/>
              <a:cs typeface="Carlito"/>
            </a:endParaRPr>
          </a:p>
          <a:p>
            <a:pPr marL="228600" indent="-229235">
              <a:lnSpc>
                <a:spcPct val="92200"/>
              </a:lnSpc>
              <a:spcBef>
                <a:spcPts val="1000"/>
              </a:spcBef>
              <a:tabLst>
                <a:tab pos="229235" algn="l"/>
                <a:tab pos="6038850" algn="l"/>
              </a:tabLst>
            </a:pPr>
            <a:r>
              <a:rPr lang="en-US" spc="-10" dirty="0" smtClean="0">
                <a:cs typeface="Carlito"/>
              </a:rPr>
              <a:t>    Libraries </a:t>
            </a:r>
            <a:r>
              <a:rPr lang="en-US" spc="15" dirty="0" smtClean="0">
                <a:cs typeface="Carlito"/>
              </a:rPr>
              <a:t>are </a:t>
            </a:r>
            <a:r>
              <a:rPr lang="en-US" spc="-15" dirty="0" smtClean="0">
                <a:cs typeface="Carlito"/>
              </a:rPr>
              <a:t>groupings  </a:t>
            </a:r>
            <a:r>
              <a:rPr lang="en-US" spc="25" dirty="0" smtClean="0">
                <a:cs typeface="Carlito"/>
              </a:rPr>
              <a:t>of</a:t>
            </a:r>
            <a:r>
              <a:rPr lang="en-US" spc="-120" dirty="0" smtClean="0">
                <a:cs typeface="Carlito"/>
              </a:rPr>
              <a:t> </a:t>
            </a:r>
            <a:r>
              <a:rPr lang="en-US" spc="15" dirty="0" smtClean="0">
                <a:cs typeface="Carlito"/>
              </a:rPr>
              <a:t>code</a:t>
            </a:r>
            <a:r>
              <a:rPr lang="en-US" spc="-50" dirty="0" smtClean="0">
                <a:cs typeface="Carlito"/>
              </a:rPr>
              <a:t> </a:t>
            </a:r>
            <a:r>
              <a:rPr lang="en-US" spc="-20" dirty="0" smtClean="0">
                <a:cs typeface="Carlito"/>
              </a:rPr>
              <a:t>snippets </a:t>
            </a:r>
            <a:r>
              <a:rPr lang="en-US" spc="-5" dirty="0" smtClean="0">
                <a:cs typeface="Carlito"/>
              </a:rPr>
              <a:t>to </a:t>
            </a:r>
            <a:r>
              <a:rPr lang="en-US" spc="-10" dirty="0" smtClean="0">
                <a:cs typeface="Carlito"/>
              </a:rPr>
              <a:t>enable </a:t>
            </a:r>
            <a:r>
              <a:rPr lang="en-US" spc="10" dirty="0" smtClean="0">
                <a:cs typeface="Carlito"/>
              </a:rPr>
              <a:t>a </a:t>
            </a:r>
            <a:r>
              <a:rPr lang="en-US" spc="-15" dirty="0" smtClean="0">
                <a:cs typeface="Carlito"/>
              </a:rPr>
              <a:t>large </a:t>
            </a:r>
            <a:r>
              <a:rPr lang="en-US" spc="15" dirty="0" smtClean="0">
                <a:cs typeface="Carlito"/>
              </a:rPr>
              <a:t>amount </a:t>
            </a:r>
            <a:r>
              <a:rPr lang="en-US" spc="25" dirty="0" smtClean="0">
                <a:cs typeface="Carlito"/>
              </a:rPr>
              <a:t>of  </a:t>
            </a:r>
            <a:r>
              <a:rPr lang="en-US" spc="-10" dirty="0" smtClean="0">
                <a:cs typeface="Carlito"/>
              </a:rPr>
              <a:t>functionality without </a:t>
            </a:r>
            <a:r>
              <a:rPr lang="en-US" spc="-15" dirty="0" smtClean="0">
                <a:cs typeface="Carlito"/>
              </a:rPr>
              <a:t>having </a:t>
            </a:r>
            <a:r>
              <a:rPr lang="en-US" spc="-5" dirty="0" smtClean="0">
                <a:cs typeface="Carlito"/>
              </a:rPr>
              <a:t>to </a:t>
            </a:r>
            <a:r>
              <a:rPr lang="en-US" spc="-10" dirty="0" smtClean="0">
                <a:cs typeface="Carlito"/>
              </a:rPr>
              <a:t>write </a:t>
            </a:r>
            <a:r>
              <a:rPr lang="en-US" spc="-15" dirty="0" smtClean="0">
                <a:cs typeface="Carlito"/>
              </a:rPr>
              <a:t>it </a:t>
            </a:r>
            <a:r>
              <a:rPr lang="en-US" dirty="0" smtClean="0">
                <a:cs typeface="Carlito"/>
              </a:rPr>
              <a:t>all </a:t>
            </a:r>
            <a:r>
              <a:rPr lang="en-US" spc="-5" dirty="0" smtClean="0">
                <a:cs typeface="Carlito"/>
              </a:rPr>
              <a:t>by </a:t>
            </a:r>
            <a:r>
              <a:rPr lang="en-US" spc="-30" dirty="0" smtClean="0">
                <a:cs typeface="Carlito"/>
              </a:rPr>
              <a:t>yourself. </a:t>
            </a:r>
            <a:r>
              <a:rPr lang="en-US" spc="-10" dirty="0" smtClean="0">
                <a:cs typeface="Carlito"/>
              </a:rPr>
              <a:t>Libraries  typically also </a:t>
            </a:r>
            <a:r>
              <a:rPr lang="en-US" spc="-5" dirty="0" smtClean="0">
                <a:cs typeface="Carlito"/>
              </a:rPr>
              <a:t>go </a:t>
            </a:r>
            <a:r>
              <a:rPr lang="en-US" spc="-15" dirty="0" smtClean="0">
                <a:cs typeface="Carlito"/>
              </a:rPr>
              <a:t>through the trouble </a:t>
            </a:r>
            <a:r>
              <a:rPr lang="en-US" spc="-10" dirty="0" smtClean="0">
                <a:cs typeface="Carlito"/>
              </a:rPr>
              <a:t>to </a:t>
            </a:r>
            <a:r>
              <a:rPr lang="en-US" spc="10" dirty="0" smtClean="0">
                <a:cs typeface="Carlito"/>
              </a:rPr>
              <a:t>make </a:t>
            </a:r>
            <a:r>
              <a:rPr lang="en-US" spc="-10" dirty="0" smtClean="0">
                <a:cs typeface="Carlito"/>
              </a:rPr>
              <a:t>sure </a:t>
            </a:r>
            <a:r>
              <a:rPr lang="en-US" spc="-15" dirty="0" smtClean="0">
                <a:cs typeface="Carlito"/>
              </a:rPr>
              <a:t>the </a:t>
            </a:r>
            <a:r>
              <a:rPr lang="en-US" spc="15" dirty="0" smtClean="0">
                <a:cs typeface="Carlito"/>
              </a:rPr>
              <a:t>code </a:t>
            </a:r>
            <a:r>
              <a:rPr lang="en-US" spc="-15" dirty="0" smtClean="0">
                <a:cs typeface="Carlito"/>
              </a:rPr>
              <a:t>is efficient 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10" dirty="0" smtClean="0">
                <a:cs typeface="Carlito"/>
              </a:rPr>
              <a:t>works </a:t>
            </a:r>
            <a:r>
              <a:rPr lang="en-US" spc="-20" dirty="0" smtClean="0">
                <a:cs typeface="Carlito"/>
              </a:rPr>
              <a:t>well </a:t>
            </a:r>
            <a:r>
              <a:rPr lang="en-US" spc="5" dirty="0" smtClean="0">
                <a:cs typeface="Carlito"/>
              </a:rPr>
              <a:t>across </a:t>
            </a:r>
            <a:r>
              <a:rPr lang="en-US" spc="-20" dirty="0" smtClean="0">
                <a:cs typeface="Carlito"/>
              </a:rPr>
              <a:t>browsers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-5" dirty="0" smtClean="0">
                <a:cs typeface="Carlito"/>
              </a:rPr>
              <a:t>devices </a:t>
            </a:r>
            <a:r>
              <a:rPr lang="en-US" spc="5" dirty="0" smtClean="0">
                <a:cs typeface="Carlito"/>
              </a:rPr>
              <a:t>(not </a:t>
            </a:r>
            <a:r>
              <a:rPr lang="en-US" spc="-10" dirty="0" smtClean="0">
                <a:cs typeface="Carlito"/>
              </a:rPr>
              <a:t>always the </a:t>
            </a:r>
            <a:r>
              <a:rPr lang="en-US" dirty="0" smtClean="0">
                <a:cs typeface="Carlito"/>
              </a:rPr>
              <a:t>case, </a:t>
            </a:r>
            <a:r>
              <a:rPr lang="en-US" spc="-10" dirty="0" smtClean="0">
                <a:cs typeface="Carlito"/>
              </a:rPr>
              <a:t>but  </a:t>
            </a:r>
            <a:r>
              <a:rPr lang="en-US" spc="-5" dirty="0" smtClean="0">
                <a:cs typeface="Carlito"/>
              </a:rPr>
              <a:t>typically </a:t>
            </a:r>
            <a:r>
              <a:rPr lang="en-US" spc="-15" dirty="0" smtClean="0">
                <a:cs typeface="Carlito"/>
              </a:rPr>
              <a:t>they</a:t>
            </a:r>
            <a:r>
              <a:rPr lang="en-US" spc="280" dirty="0" smtClean="0">
                <a:cs typeface="Carlito"/>
              </a:rPr>
              <a:t> </a:t>
            </a:r>
            <a:r>
              <a:rPr lang="en-US" spc="5" dirty="0" smtClean="0">
                <a:cs typeface="Carlito"/>
              </a:rPr>
              <a:t>do).</a:t>
            </a:r>
            <a:endParaRPr lang="en-US" dirty="0" smtClean="0">
              <a:cs typeface="Arial"/>
            </a:endParaRPr>
          </a:p>
          <a:p>
            <a:pPr marL="228600" indent="-229235">
              <a:lnSpc>
                <a:spcPct val="100000"/>
              </a:lnSpc>
              <a:spcBef>
                <a:spcPts val="755"/>
              </a:spcBef>
              <a:buFont typeface="Arial"/>
              <a:buChar char="•"/>
              <a:tabLst>
                <a:tab pos="229235" algn="l"/>
              </a:tabLst>
            </a:pPr>
            <a:r>
              <a:rPr lang="en-US" b="1" dirty="0" err="1" smtClean="0">
                <a:solidFill>
                  <a:srgbClr val="843B0C"/>
                </a:solidFill>
                <a:cs typeface="Carlito"/>
              </a:rPr>
              <a:t>jQuery</a:t>
            </a:r>
            <a:endParaRPr lang="en-US" dirty="0" smtClean="0">
              <a:cs typeface="Carlito"/>
            </a:endParaRPr>
          </a:p>
          <a:p>
            <a:pPr marL="228600" indent="-229235">
              <a:lnSpc>
                <a:spcPct val="100000"/>
              </a:lnSpc>
              <a:spcBef>
                <a:spcPts val="755"/>
              </a:spcBef>
              <a:buFont typeface="Arial"/>
              <a:buChar char="•"/>
              <a:tabLst>
                <a:tab pos="229235" algn="l"/>
              </a:tabLst>
            </a:pPr>
            <a:r>
              <a:rPr lang="en-US" b="1" spc="10" dirty="0" smtClean="0">
                <a:solidFill>
                  <a:srgbClr val="843B0C"/>
                </a:solidFill>
                <a:cs typeface="Carlito"/>
              </a:rPr>
              <a:t>Underscore</a:t>
            </a:r>
            <a:endParaRPr lang="en-US" dirty="0">
              <a:cs typeface="Carl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600" y="381000"/>
            <a:ext cx="11201400" cy="24606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710"/>
              </a:spcBef>
              <a:tabLst>
                <a:tab pos="241935" algn="l"/>
                <a:tab pos="861060" algn="l"/>
              </a:tabLst>
            </a:pPr>
            <a:r>
              <a:rPr lang="en-US" sz="2000" b="1" spc="10" dirty="0" smtClean="0">
                <a:latin typeface="Arial Black" pitchFamily="34" charset="0"/>
                <a:cs typeface="Carlito"/>
              </a:rPr>
              <a:t>6.</a:t>
            </a:r>
            <a:r>
              <a:rPr lang="en-US" sz="2000" b="1" spc="-15" dirty="0" smtClean="0">
                <a:latin typeface="Arial Black" pitchFamily="34" charset="0"/>
                <a:cs typeface="Carlito"/>
              </a:rPr>
              <a:t>Databases</a:t>
            </a:r>
            <a:endParaRPr lang="en-US" sz="2000" dirty="0" smtClean="0">
              <a:latin typeface="Arial Black" pitchFamily="34" charset="0"/>
              <a:cs typeface="Carlito"/>
            </a:endParaRPr>
          </a:p>
          <a:p>
            <a:pPr marL="241300" marR="5080" indent="-229235">
              <a:lnSpc>
                <a:spcPct val="81900"/>
              </a:lnSpc>
              <a:spcBef>
                <a:spcPts val="1040"/>
              </a:spcBef>
              <a:tabLst>
                <a:tab pos="241935" algn="l"/>
              </a:tabLst>
            </a:pPr>
            <a:r>
              <a:rPr lang="en-US" sz="2750" dirty="0" smtClean="0">
                <a:latin typeface="Carlito"/>
                <a:cs typeface="Carlito"/>
              </a:rPr>
              <a:t>   </a:t>
            </a:r>
            <a:r>
              <a:rPr lang="en-US" dirty="0" smtClean="0">
                <a:cs typeface="Carlito"/>
              </a:rPr>
              <a:t>Databases </a:t>
            </a:r>
            <a:r>
              <a:rPr lang="en-US" spc="15" dirty="0" smtClean="0">
                <a:cs typeface="Carlito"/>
              </a:rPr>
              <a:t>are </a:t>
            </a:r>
            <a:r>
              <a:rPr lang="en-US" spc="-10" dirty="0" smtClean="0">
                <a:cs typeface="Carlito"/>
              </a:rPr>
              <a:t>where </a:t>
            </a:r>
            <a:r>
              <a:rPr lang="en-US" dirty="0" smtClean="0">
                <a:cs typeface="Carlito"/>
              </a:rPr>
              <a:t>all </a:t>
            </a:r>
            <a:r>
              <a:rPr lang="en-US" spc="10" dirty="0" smtClean="0">
                <a:cs typeface="Carlito"/>
              </a:rPr>
              <a:t>your </a:t>
            </a:r>
            <a:r>
              <a:rPr lang="en-US" spc="-5" dirty="0" smtClean="0">
                <a:cs typeface="Carlito"/>
              </a:rPr>
              <a:t>data </a:t>
            </a:r>
            <a:r>
              <a:rPr lang="en-US" spc="-15" dirty="0" smtClean="0">
                <a:cs typeface="Carlito"/>
              </a:rPr>
              <a:t>is </a:t>
            </a:r>
            <a:r>
              <a:rPr lang="en-US" spc="-5" dirty="0" smtClean="0">
                <a:cs typeface="Carlito"/>
              </a:rPr>
              <a:t>stored. </a:t>
            </a:r>
            <a:r>
              <a:rPr lang="en-US" spc="-35" dirty="0" smtClean="0">
                <a:cs typeface="Carlito"/>
              </a:rPr>
              <a:t>It’s </a:t>
            </a:r>
            <a:r>
              <a:rPr lang="en-US" spc="-30" dirty="0" smtClean="0">
                <a:cs typeface="Carlito"/>
              </a:rPr>
              <a:t>like </a:t>
            </a:r>
            <a:r>
              <a:rPr lang="en-US" spc="10" dirty="0" smtClean="0">
                <a:cs typeface="Carlito"/>
              </a:rPr>
              <a:t>a </a:t>
            </a:r>
            <a:r>
              <a:rPr lang="en-US" spc="-5" dirty="0" smtClean="0">
                <a:cs typeface="Carlito"/>
              </a:rPr>
              <a:t>bunch </a:t>
            </a:r>
            <a:r>
              <a:rPr lang="en-US" spc="25" dirty="0" smtClean="0">
                <a:cs typeface="Carlito"/>
              </a:rPr>
              <a:t>of </a:t>
            </a:r>
            <a:r>
              <a:rPr lang="en-US" spc="-25" dirty="0" smtClean="0">
                <a:cs typeface="Carlito"/>
              </a:rPr>
              <a:t>filing  </a:t>
            </a:r>
            <a:r>
              <a:rPr lang="en-US" spc="-10" dirty="0" smtClean="0">
                <a:cs typeface="Carlito"/>
              </a:rPr>
              <a:t>cabinets </a:t>
            </a:r>
            <a:r>
              <a:rPr lang="en-US" spc="-20" dirty="0" smtClean="0">
                <a:cs typeface="Carlito"/>
              </a:rPr>
              <a:t>with </a:t>
            </a:r>
            <a:r>
              <a:rPr lang="en-US" spc="-25" dirty="0" smtClean="0">
                <a:cs typeface="Carlito"/>
              </a:rPr>
              <a:t>folders </a:t>
            </a:r>
            <a:r>
              <a:rPr lang="en-US" spc="-20" dirty="0" smtClean="0">
                <a:cs typeface="Carlito"/>
              </a:rPr>
              <a:t>filled with </a:t>
            </a:r>
            <a:r>
              <a:rPr lang="en-US" spc="-25" dirty="0" smtClean="0">
                <a:cs typeface="Carlito"/>
              </a:rPr>
              <a:t>files. </a:t>
            </a:r>
            <a:r>
              <a:rPr lang="en-US" dirty="0" smtClean="0">
                <a:cs typeface="Carlito"/>
              </a:rPr>
              <a:t>Databases </a:t>
            </a:r>
            <a:r>
              <a:rPr lang="en-US" spc="35" dirty="0" smtClean="0">
                <a:cs typeface="Carlito"/>
              </a:rPr>
              <a:t>come </a:t>
            </a:r>
            <a:r>
              <a:rPr lang="en-US" dirty="0" smtClean="0">
                <a:cs typeface="Carlito"/>
              </a:rPr>
              <a:t>mainly </a:t>
            </a:r>
            <a:r>
              <a:rPr lang="en-US" spc="-10" dirty="0" smtClean="0">
                <a:cs typeface="Carlito"/>
              </a:rPr>
              <a:t>in two  </a:t>
            </a:r>
            <a:r>
              <a:rPr lang="en-US" spc="-15" dirty="0" smtClean="0">
                <a:cs typeface="Carlito"/>
              </a:rPr>
              <a:t>flavors: </a:t>
            </a:r>
            <a:r>
              <a:rPr lang="en-US" spc="10" dirty="0" smtClean="0">
                <a:cs typeface="Carlito"/>
              </a:rPr>
              <a:t>SQL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20" dirty="0" err="1" smtClean="0">
                <a:cs typeface="Carlito"/>
              </a:rPr>
              <a:t>NoSQL</a:t>
            </a:r>
            <a:r>
              <a:rPr lang="en-US" spc="20" dirty="0" smtClean="0">
                <a:cs typeface="Carlito"/>
              </a:rPr>
              <a:t>. </a:t>
            </a:r>
            <a:r>
              <a:rPr lang="en-US" spc="10" dirty="0" smtClean="0">
                <a:cs typeface="Carlito"/>
              </a:rPr>
              <a:t>SQL </a:t>
            </a:r>
            <a:r>
              <a:rPr lang="en-US" spc="-10" dirty="0" smtClean="0">
                <a:cs typeface="Carlito"/>
              </a:rPr>
              <a:t>provides </a:t>
            </a:r>
            <a:r>
              <a:rPr lang="en-US" spc="25" dirty="0" smtClean="0">
                <a:cs typeface="Carlito"/>
              </a:rPr>
              <a:t>more </a:t>
            </a:r>
            <a:r>
              <a:rPr lang="en-US" spc="-10" dirty="0" smtClean="0">
                <a:cs typeface="Carlito"/>
              </a:rPr>
              <a:t>structure which </a:t>
            </a:r>
            <a:r>
              <a:rPr lang="en-US" spc="-20" dirty="0" smtClean="0">
                <a:cs typeface="Carlito"/>
              </a:rPr>
              <a:t>helps  with </a:t>
            </a:r>
            <a:r>
              <a:rPr lang="en-US" spc="5" dirty="0" smtClean="0">
                <a:cs typeface="Carlito"/>
              </a:rPr>
              <a:t>making </a:t>
            </a:r>
            <a:r>
              <a:rPr lang="en-US" spc="-10" dirty="0" smtClean="0">
                <a:cs typeface="Carlito"/>
              </a:rPr>
              <a:t>sure </a:t>
            </a:r>
            <a:r>
              <a:rPr lang="en-US" dirty="0" smtClean="0">
                <a:cs typeface="Carlito"/>
              </a:rPr>
              <a:t>all </a:t>
            </a:r>
            <a:r>
              <a:rPr lang="en-US" spc="-10" dirty="0" smtClean="0">
                <a:cs typeface="Carlito"/>
              </a:rPr>
              <a:t>the </a:t>
            </a:r>
            <a:r>
              <a:rPr lang="en-US" spc="-5" dirty="0" smtClean="0">
                <a:cs typeface="Carlito"/>
              </a:rPr>
              <a:t>data </a:t>
            </a:r>
            <a:r>
              <a:rPr lang="en-US" spc="-15" dirty="0" smtClean="0">
                <a:cs typeface="Carlito"/>
              </a:rPr>
              <a:t>is </a:t>
            </a:r>
            <a:r>
              <a:rPr lang="en-US" spc="15" dirty="0" smtClean="0">
                <a:cs typeface="Carlito"/>
              </a:rPr>
              <a:t>correct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-15" dirty="0" smtClean="0">
                <a:cs typeface="Carlito"/>
              </a:rPr>
              <a:t>validated. </a:t>
            </a:r>
            <a:r>
              <a:rPr lang="en-US" spc="20" dirty="0" err="1" smtClean="0">
                <a:cs typeface="Carlito"/>
              </a:rPr>
              <a:t>NoSQL</a:t>
            </a:r>
            <a:r>
              <a:rPr lang="en-US" spc="20" dirty="0" smtClean="0">
                <a:cs typeface="Carlito"/>
              </a:rPr>
              <a:t> </a:t>
            </a:r>
            <a:r>
              <a:rPr lang="en-US" spc="-10" dirty="0" smtClean="0">
                <a:cs typeface="Carlito"/>
              </a:rPr>
              <a:t>provides  </a:t>
            </a:r>
            <a:r>
              <a:rPr lang="en-US" spc="10" dirty="0" smtClean="0">
                <a:cs typeface="Carlito"/>
              </a:rPr>
              <a:t>a </a:t>
            </a:r>
            <a:r>
              <a:rPr lang="en-US" spc="5" dirty="0" smtClean="0">
                <a:cs typeface="Carlito"/>
              </a:rPr>
              <a:t>lot </a:t>
            </a:r>
            <a:r>
              <a:rPr lang="en-US" spc="25" dirty="0" smtClean="0">
                <a:cs typeface="Carlito"/>
              </a:rPr>
              <a:t>of </a:t>
            </a:r>
            <a:r>
              <a:rPr lang="en-US" spc="-30" dirty="0" smtClean="0">
                <a:cs typeface="Carlito"/>
              </a:rPr>
              <a:t>flexibility </a:t>
            </a:r>
            <a:r>
              <a:rPr lang="en-US" spc="-15" dirty="0" smtClean="0">
                <a:cs typeface="Carlito"/>
              </a:rPr>
              <a:t>for </a:t>
            </a:r>
            <a:r>
              <a:rPr lang="en-US" spc="-25" dirty="0" smtClean="0">
                <a:cs typeface="Carlito"/>
              </a:rPr>
              <a:t>building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-10" dirty="0" smtClean="0">
                <a:cs typeface="Carlito"/>
              </a:rPr>
              <a:t>maintaining</a:t>
            </a:r>
            <a:r>
              <a:rPr lang="en-US" spc="-45" dirty="0" smtClean="0">
                <a:cs typeface="Carlito"/>
              </a:rPr>
              <a:t> </a:t>
            </a:r>
            <a:r>
              <a:rPr lang="en-US" spc="-10" dirty="0" smtClean="0">
                <a:cs typeface="Carlito"/>
              </a:rPr>
              <a:t>applications.</a:t>
            </a:r>
            <a:endParaRPr lang="en-US" dirty="0" smtClean="0">
              <a:cs typeface="Carlito"/>
            </a:endParaRPr>
          </a:p>
          <a:p>
            <a:pPr marL="241300" marR="421005" indent="-229235">
              <a:lnSpc>
                <a:spcPts val="2700"/>
              </a:lnSpc>
              <a:spcBef>
                <a:spcPts val="970"/>
              </a:spcBef>
              <a:buFont typeface="Arial"/>
              <a:buChar char="•"/>
              <a:tabLst>
                <a:tab pos="241935" algn="l"/>
              </a:tabLst>
            </a:pPr>
            <a:r>
              <a:rPr lang="en-US" b="1" dirty="0" err="1" smtClean="0">
                <a:solidFill>
                  <a:srgbClr val="843B0C"/>
                </a:solidFill>
                <a:cs typeface="Carlito"/>
              </a:rPr>
              <a:t>MySQL</a:t>
            </a:r>
            <a:r>
              <a:rPr lang="en-US" b="1" dirty="0" smtClean="0">
                <a:solidFill>
                  <a:srgbClr val="843B0C"/>
                </a:solidFill>
                <a:cs typeface="Carlito"/>
              </a:rPr>
              <a:t> </a:t>
            </a:r>
            <a:r>
              <a:rPr lang="en-US" b="1" spc="10" dirty="0" smtClean="0">
                <a:solidFill>
                  <a:srgbClr val="843B0C"/>
                </a:solidFill>
                <a:cs typeface="Carlito"/>
              </a:rPr>
              <a:t>– </a:t>
            </a:r>
            <a:r>
              <a:rPr lang="en-US" spc="-15" dirty="0" smtClean="0">
                <a:cs typeface="Carlito"/>
              </a:rPr>
              <a:t>is </a:t>
            </a:r>
            <a:r>
              <a:rPr lang="en-US" dirty="0" smtClean="0">
                <a:cs typeface="Carlito"/>
              </a:rPr>
              <a:t>another </a:t>
            </a:r>
            <a:r>
              <a:rPr lang="en-US" spc="-5" dirty="0" smtClean="0">
                <a:cs typeface="Carlito"/>
              </a:rPr>
              <a:t>popular </a:t>
            </a:r>
            <a:r>
              <a:rPr lang="en-US" spc="-10" dirty="0" smtClean="0">
                <a:cs typeface="Carlito"/>
              </a:rPr>
              <a:t>open-sourced </a:t>
            </a:r>
            <a:r>
              <a:rPr lang="en-US" spc="10" dirty="0" smtClean="0">
                <a:cs typeface="Carlito"/>
              </a:rPr>
              <a:t>SQL </a:t>
            </a:r>
            <a:r>
              <a:rPr lang="en-US" spc="-5" dirty="0" smtClean="0">
                <a:cs typeface="Carlito"/>
              </a:rPr>
              <a:t>database. </a:t>
            </a:r>
            <a:r>
              <a:rPr lang="en-US" spc="20" dirty="0" err="1" smtClean="0">
                <a:cs typeface="Carlito"/>
              </a:rPr>
              <a:t>MySQL</a:t>
            </a:r>
            <a:r>
              <a:rPr lang="en-US" spc="20" dirty="0" smtClean="0">
                <a:cs typeface="Carlito"/>
              </a:rPr>
              <a:t> </a:t>
            </a:r>
            <a:r>
              <a:rPr lang="en-US" spc="-15" dirty="0" smtClean="0">
                <a:cs typeface="Carlito"/>
              </a:rPr>
              <a:t>is  used </a:t>
            </a:r>
            <a:r>
              <a:rPr lang="en-US" spc="-10" dirty="0" smtClean="0">
                <a:cs typeface="Carlito"/>
              </a:rPr>
              <a:t>in </a:t>
            </a:r>
            <a:r>
              <a:rPr lang="en-US" spc="-25" dirty="0" err="1" smtClean="0">
                <a:cs typeface="Carlito"/>
              </a:rPr>
              <a:t>Wordpress</a:t>
            </a:r>
            <a:r>
              <a:rPr lang="en-US" spc="509" dirty="0" smtClean="0">
                <a:cs typeface="Carlito"/>
              </a:rPr>
              <a:t> </a:t>
            </a:r>
            <a:r>
              <a:rPr lang="en-US" spc="-25" dirty="0" smtClean="0">
                <a:cs typeface="Carlito"/>
              </a:rPr>
              <a:t>websites.</a:t>
            </a:r>
            <a:endParaRPr lang="en-US" dirty="0" smtClean="0">
              <a:cs typeface="Carlito"/>
            </a:endParaRPr>
          </a:p>
          <a:p>
            <a:pPr marL="241300" indent="-229235">
              <a:lnSpc>
                <a:spcPct val="100000"/>
              </a:lnSpc>
              <a:spcBef>
                <a:spcPts val="390"/>
              </a:spcBef>
              <a:buFont typeface="Arial"/>
              <a:buChar char="•"/>
              <a:tabLst>
                <a:tab pos="241935" algn="l"/>
              </a:tabLst>
            </a:pPr>
            <a:r>
              <a:rPr lang="en-US" b="1" spc="-20" dirty="0" smtClean="0">
                <a:solidFill>
                  <a:srgbClr val="843B0C"/>
                </a:solidFill>
                <a:cs typeface="Carlito"/>
              </a:rPr>
              <a:t>Oracle </a:t>
            </a:r>
            <a:r>
              <a:rPr lang="en-US" spc="10" dirty="0" smtClean="0">
                <a:cs typeface="Carlito"/>
              </a:rPr>
              <a:t>– </a:t>
            </a:r>
            <a:r>
              <a:rPr lang="en-US" spc="-15" dirty="0" smtClean="0">
                <a:cs typeface="Carlito"/>
              </a:rPr>
              <a:t>is </a:t>
            </a:r>
            <a:r>
              <a:rPr lang="en-US" spc="20" dirty="0" smtClean="0">
                <a:cs typeface="Carlito"/>
              </a:rPr>
              <a:t>an </a:t>
            </a:r>
            <a:r>
              <a:rPr lang="en-US" spc="-15" dirty="0" smtClean="0">
                <a:cs typeface="Carlito"/>
              </a:rPr>
              <a:t>enterprise </a:t>
            </a:r>
            <a:r>
              <a:rPr lang="en-US" spc="10" dirty="0" smtClean="0">
                <a:cs typeface="Carlito"/>
              </a:rPr>
              <a:t>SQL </a:t>
            </a:r>
            <a:r>
              <a:rPr lang="en-US" spc="-5" dirty="0" smtClean="0">
                <a:cs typeface="Carlito"/>
              </a:rPr>
              <a:t>database.</a:t>
            </a:r>
            <a:endParaRPr lang="en-US" dirty="0" smtClean="0">
              <a:cs typeface="Carlito"/>
            </a:endParaRPr>
          </a:p>
          <a:p>
            <a:pPr marL="241300" indent="-229235">
              <a:lnSpc>
                <a:spcPct val="100000"/>
              </a:lnSpc>
              <a:spcBef>
                <a:spcPts val="380"/>
              </a:spcBef>
              <a:buFont typeface="Arial"/>
              <a:buChar char="•"/>
              <a:tabLst>
                <a:tab pos="241935" algn="l"/>
              </a:tabLst>
            </a:pPr>
            <a:r>
              <a:rPr lang="en-US" b="1" spc="-10" dirty="0" smtClean="0">
                <a:solidFill>
                  <a:srgbClr val="843B0C"/>
                </a:solidFill>
                <a:cs typeface="Carlito"/>
              </a:rPr>
              <a:t>SQL </a:t>
            </a:r>
            <a:r>
              <a:rPr lang="en-US" b="1" spc="15" dirty="0" smtClean="0">
                <a:solidFill>
                  <a:srgbClr val="843B0C"/>
                </a:solidFill>
                <a:cs typeface="Carlito"/>
              </a:rPr>
              <a:t>Server </a:t>
            </a:r>
            <a:r>
              <a:rPr lang="en-US" b="1" spc="10" dirty="0" smtClean="0">
                <a:solidFill>
                  <a:srgbClr val="843B0C"/>
                </a:solidFill>
                <a:cs typeface="Carlito"/>
              </a:rPr>
              <a:t>– </a:t>
            </a:r>
            <a:r>
              <a:rPr lang="en-US" spc="-15" dirty="0" smtClean="0">
                <a:cs typeface="Carlito"/>
              </a:rPr>
              <a:t>is </a:t>
            </a:r>
            <a:r>
              <a:rPr lang="en-US" spc="20" dirty="0" smtClean="0">
                <a:cs typeface="Carlito"/>
              </a:rPr>
              <a:t>an </a:t>
            </a:r>
            <a:r>
              <a:rPr lang="en-US" spc="10" dirty="0" smtClean="0">
                <a:cs typeface="Carlito"/>
              </a:rPr>
              <a:t>SQL </a:t>
            </a:r>
            <a:r>
              <a:rPr lang="en-US" spc="-5" dirty="0" smtClean="0">
                <a:cs typeface="Carlito"/>
              </a:rPr>
              <a:t>server </a:t>
            </a:r>
            <a:r>
              <a:rPr lang="en-US" spc="5" dirty="0" smtClean="0">
                <a:cs typeface="Carlito"/>
              </a:rPr>
              <a:t>manager </a:t>
            </a:r>
            <a:r>
              <a:rPr lang="en-US" dirty="0" smtClean="0">
                <a:cs typeface="Carlito"/>
              </a:rPr>
              <a:t>created </a:t>
            </a:r>
            <a:r>
              <a:rPr lang="en-US" spc="-5" dirty="0" smtClean="0">
                <a:cs typeface="Carlito"/>
              </a:rPr>
              <a:t>by</a:t>
            </a:r>
            <a:r>
              <a:rPr lang="en-US" spc="570" dirty="0" smtClean="0">
                <a:cs typeface="Carlito"/>
              </a:rPr>
              <a:t> </a:t>
            </a:r>
            <a:r>
              <a:rPr lang="en-US" dirty="0" smtClean="0">
                <a:cs typeface="Carlito"/>
              </a:rPr>
              <a:t>Microsoft.</a:t>
            </a:r>
            <a:endParaRPr lang="en-US" dirty="0">
              <a:cs typeface="Carlito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600" y="2971800"/>
            <a:ext cx="11582400" cy="11725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1135"/>
              </a:spcBef>
              <a:tabLst>
                <a:tab pos="241935" algn="l"/>
              </a:tabLst>
            </a:pPr>
            <a:r>
              <a:rPr lang="en-US" sz="2000" b="1" spc="10" dirty="0" smtClean="0">
                <a:latin typeface="Arial Black" pitchFamily="34" charset="0"/>
                <a:cs typeface="Carlito"/>
              </a:rPr>
              <a:t>7. </a:t>
            </a:r>
            <a:r>
              <a:rPr lang="en-US" sz="2000" b="1" spc="15" dirty="0" smtClean="0">
                <a:latin typeface="Arial Black" pitchFamily="34" charset="0"/>
                <a:cs typeface="Carlito"/>
              </a:rPr>
              <a:t>Server </a:t>
            </a:r>
            <a:r>
              <a:rPr lang="en-US" sz="2000" b="1" spc="30" dirty="0" smtClean="0">
                <a:latin typeface="Arial Black" pitchFamily="34" charset="0"/>
                <a:cs typeface="Carlito"/>
              </a:rPr>
              <a:t>(or</a:t>
            </a:r>
            <a:r>
              <a:rPr lang="en-US" sz="2000" b="1" spc="-80" dirty="0" smtClean="0">
                <a:latin typeface="Arial Black" pitchFamily="34" charset="0"/>
                <a:cs typeface="Carlito"/>
              </a:rPr>
              <a:t> </a:t>
            </a:r>
            <a:r>
              <a:rPr lang="en-US" sz="2000" b="1" spc="10" dirty="0" smtClean="0">
                <a:latin typeface="Arial Black" pitchFamily="34" charset="0"/>
                <a:cs typeface="Carlito"/>
              </a:rPr>
              <a:t>Server-side)</a:t>
            </a:r>
            <a:endParaRPr lang="en-US" sz="2000" dirty="0" smtClean="0">
              <a:latin typeface="Arial Black" pitchFamily="34" charset="0"/>
              <a:cs typeface="Carlito"/>
            </a:endParaRPr>
          </a:p>
          <a:p>
            <a:pPr marL="241300" marR="5080" indent="-229235">
              <a:lnSpc>
                <a:spcPct val="92200"/>
              </a:lnSpc>
              <a:spcBef>
                <a:spcPts val="1000"/>
              </a:spcBef>
              <a:tabLst>
                <a:tab pos="241935" algn="l"/>
              </a:tabLst>
            </a:pPr>
            <a:r>
              <a:rPr lang="en-US" sz="2750" spc="15" dirty="0" smtClean="0">
                <a:latin typeface="Carlito"/>
                <a:cs typeface="Carlito"/>
              </a:rPr>
              <a:t>   </a:t>
            </a:r>
            <a:r>
              <a:rPr lang="en-US" spc="15" dirty="0" smtClean="0">
                <a:cs typeface="Carlito"/>
              </a:rPr>
              <a:t>A </a:t>
            </a:r>
            <a:r>
              <a:rPr lang="en-US" spc="-5" dirty="0" smtClean="0">
                <a:cs typeface="Carlito"/>
              </a:rPr>
              <a:t>server </a:t>
            </a:r>
            <a:r>
              <a:rPr lang="en-US" spc="-15" dirty="0" smtClean="0">
                <a:cs typeface="Carlito"/>
              </a:rPr>
              <a:t>is </a:t>
            </a:r>
            <a:r>
              <a:rPr lang="en-US" spc="-10" dirty="0" smtClean="0">
                <a:cs typeface="Carlito"/>
              </a:rPr>
              <a:t>where the </a:t>
            </a:r>
            <a:r>
              <a:rPr lang="en-US" spc="-5" dirty="0" smtClean="0">
                <a:cs typeface="Carlito"/>
              </a:rPr>
              <a:t>application </a:t>
            </a:r>
            <a:r>
              <a:rPr lang="en-US" spc="15" dirty="0" smtClean="0">
                <a:cs typeface="Carlito"/>
              </a:rPr>
              <a:t>code </a:t>
            </a:r>
            <a:r>
              <a:rPr lang="en-US" spc="-15" dirty="0" smtClean="0">
                <a:cs typeface="Carlito"/>
              </a:rPr>
              <a:t>is </a:t>
            </a:r>
            <a:r>
              <a:rPr lang="en-US" spc="-5" dirty="0" smtClean="0">
                <a:cs typeface="Carlito"/>
              </a:rPr>
              <a:t>typically stored. </a:t>
            </a:r>
            <a:r>
              <a:rPr lang="en-US" spc="-25" dirty="0" smtClean="0">
                <a:cs typeface="Carlito"/>
              </a:rPr>
              <a:t>Requests </a:t>
            </a:r>
            <a:r>
              <a:rPr lang="en-US" spc="15" dirty="0" smtClean="0">
                <a:cs typeface="Carlito"/>
              </a:rPr>
              <a:t>are  made </a:t>
            </a:r>
            <a:r>
              <a:rPr lang="en-US" spc="-5" dirty="0" smtClean="0">
                <a:cs typeface="Carlito"/>
              </a:rPr>
              <a:t>to </a:t>
            </a:r>
            <a:r>
              <a:rPr lang="en-US" spc="-10" dirty="0" smtClean="0">
                <a:cs typeface="Carlito"/>
              </a:rPr>
              <a:t>the </a:t>
            </a:r>
            <a:r>
              <a:rPr lang="en-US" spc="-5" dirty="0" smtClean="0">
                <a:cs typeface="Carlito"/>
              </a:rPr>
              <a:t>server from </a:t>
            </a:r>
            <a:r>
              <a:rPr lang="en-US" spc="-15" dirty="0" smtClean="0">
                <a:cs typeface="Carlito"/>
              </a:rPr>
              <a:t>clients,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-10" dirty="0" smtClean="0">
                <a:cs typeface="Carlito"/>
              </a:rPr>
              <a:t>the </a:t>
            </a:r>
            <a:r>
              <a:rPr lang="en-US" spc="-5" dirty="0" smtClean="0">
                <a:cs typeface="Carlito"/>
              </a:rPr>
              <a:t>server </a:t>
            </a:r>
            <a:r>
              <a:rPr lang="en-US" spc="-20" dirty="0" smtClean="0">
                <a:cs typeface="Carlito"/>
              </a:rPr>
              <a:t>will </a:t>
            </a:r>
            <a:r>
              <a:rPr lang="en-US" spc="-25" dirty="0" smtClean="0">
                <a:cs typeface="Carlito"/>
              </a:rPr>
              <a:t>gather </a:t>
            </a:r>
            <a:r>
              <a:rPr lang="en-US" spc="-10" dirty="0" smtClean="0">
                <a:cs typeface="Carlito"/>
              </a:rPr>
              <a:t>the  </a:t>
            </a:r>
            <a:r>
              <a:rPr lang="en-US" spc="-5" dirty="0" smtClean="0">
                <a:cs typeface="Carlito"/>
              </a:rPr>
              <a:t>appropriate information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-5" dirty="0" smtClean="0">
                <a:cs typeface="Carlito"/>
              </a:rPr>
              <a:t>respond </a:t>
            </a:r>
            <a:r>
              <a:rPr lang="en-US" spc="-10" dirty="0" smtClean="0">
                <a:cs typeface="Carlito"/>
              </a:rPr>
              <a:t>to </a:t>
            </a:r>
            <a:r>
              <a:rPr lang="en-US" spc="-5" dirty="0" smtClean="0">
                <a:cs typeface="Carlito"/>
              </a:rPr>
              <a:t>those</a:t>
            </a:r>
            <a:r>
              <a:rPr lang="en-US" spc="90" dirty="0" smtClean="0">
                <a:cs typeface="Carlito"/>
              </a:rPr>
              <a:t> </a:t>
            </a:r>
            <a:r>
              <a:rPr lang="en-US" spc="-20" dirty="0" smtClean="0">
                <a:cs typeface="Carlito"/>
              </a:rPr>
              <a:t>requests.</a:t>
            </a:r>
            <a:endParaRPr lang="en-US" dirty="0">
              <a:cs typeface="Carlito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09600" y="4191000"/>
            <a:ext cx="11277600" cy="2083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9235">
              <a:lnSpc>
                <a:spcPct val="100000"/>
              </a:lnSpc>
              <a:spcBef>
                <a:spcPts val="1135"/>
              </a:spcBef>
              <a:tabLst>
                <a:tab pos="229235" algn="l"/>
              </a:tabLst>
            </a:pPr>
            <a:r>
              <a:rPr lang="en-US" sz="2000" b="1" spc="10" dirty="0" smtClean="0">
                <a:latin typeface="Arial Black" pitchFamily="34" charset="0"/>
                <a:cs typeface="Carlito"/>
              </a:rPr>
              <a:t>8.</a:t>
            </a:r>
            <a:r>
              <a:rPr lang="en-US" sz="2000" b="1" dirty="0" smtClean="0">
                <a:latin typeface="Arial Black" pitchFamily="34" charset="0"/>
                <a:cs typeface="Carlito"/>
              </a:rPr>
              <a:t> </a:t>
            </a:r>
            <a:r>
              <a:rPr lang="en-US" sz="2000" b="1" spc="-10" dirty="0" smtClean="0">
                <a:latin typeface="Arial Black" pitchFamily="34" charset="0"/>
                <a:cs typeface="Carlito"/>
              </a:rPr>
              <a:t>Front-end</a:t>
            </a:r>
            <a:endParaRPr lang="en-US" sz="2000" dirty="0" smtClean="0">
              <a:latin typeface="Arial Black" pitchFamily="34" charset="0"/>
              <a:cs typeface="Carlito"/>
            </a:endParaRPr>
          </a:p>
          <a:p>
            <a:pPr marL="228600" marR="104139" indent="-229235">
              <a:lnSpc>
                <a:spcPts val="3080"/>
              </a:lnSpc>
              <a:spcBef>
                <a:spcPts val="1025"/>
              </a:spcBef>
              <a:tabLst>
                <a:tab pos="229235" algn="l"/>
              </a:tabLst>
            </a:pPr>
            <a:r>
              <a:rPr lang="en-US" dirty="0" smtClean="0">
                <a:cs typeface="Carlito"/>
              </a:rPr>
              <a:t>   The </a:t>
            </a:r>
            <a:r>
              <a:rPr lang="en-US" spc="-15" dirty="0" smtClean="0">
                <a:cs typeface="Carlito"/>
              </a:rPr>
              <a:t>front-end </a:t>
            </a:r>
            <a:r>
              <a:rPr lang="en-US" spc="-10" dirty="0" smtClean="0">
                <a:cs typeface="Carlito"/>
              </a:rPr>
              <a:t>is </a:t>
            </a:r>
            <a:r>
              <a:rPr lang="en-US" spc="5" dirty="0" smtClean="0">
                <a:cs typeface="Carlito"/>
              </a:rPr>
              <a:t>comprised </a:t>
            </a:r>
            <a:r>
              <a:rPr lang="en-US" spc="25" dirty="0" smtClean="0">
                <a:cs typeface="Carlito"/>
              </a:rPr>
              <a:t>of </a:t>
            </a:r>
            <a:r>
              <a:rPr lang="en-US" spc="20" dirty="0" smtClean="0">
                <a:cs typeface="Carlito"/>
              </a:rPr>
              <a:t>HTML, </a:t>
            </a:r>
            <a:r>
              <a:rPr lang="en-US" spc="10" dirty="0" smtClean="0">
                <a:cs typeface="Carlito"/>
              </a:rPr>
              <a:t>CSS,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-10" dirty="0" err="1" smtClean="0">
                <a:cs typeface="Carlito"/>
              </a:rPr>
              <a:t>Javascript</a:t>
            </a:r>
            <a:r>
              <a:rPr lang="en-US" spc="-10" dirty="0" smtClean="0">
                <a:cs typeface="Carlito"/>
              </a:rPr>
              <a:t>. This is </a:t>
            </a:r>
            <a:r>
              <a:rPr lang="en-US" spc="15" dirty="0" smtClean="0">
                <a:cs typeface="Carlito"/>
              </a:rPr>
              <a:t>how 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-10" dirty="0" smtClean="0">
                <a:cs typeface="Carlito"/>
              </a:rPr>
              <a:t>where the </a:t>
            </a:r>
            <a:r>
              <a:rPr lang="en-US" spc="-20" dirty="0" smtClean="0">
                <a:cs typeface="Carlito"/>
              </a:rPr>
              <a:t>website </a:t>
            </a:r>
            <a:r>
              <a:rPr lang="en-US" spc="-15" dirty="0" smtClean="0">
                <a:cs typeface="Carlito"/>
              </a:rPr>
              <a:t>is </a:t>
            </a:r>
            <a:r>
              <a:rPr lang="en-US" spc="-5" dirty="0" smtClean="0">
                <a:cs typeface="Carlito"/>
              </a:rPr>
              <a:t>shown to</a:t>
            </a:r>
            <a:r>
              <a:rPr lang="en-US" spc="145" dirty="0" smtClean="0">
                <a:cs typeface="Carlito"/>
              </a:rPr>
              <a:t> </a:t>
            </a:r>
            <a:r>
              <a:rPr lang="en-US" spc="-25" dirty="0" smtClean="0">
                <a:cs typeface="Carlito"/>
              </a:rPr>
              <a:t>users.</a:t>
            </a:r>
            <a:endParaRPr lang="en-US" dirty="0" smtClean="0">
              <a:cs typeface="Arial"/>
            </a:endParaRPr>
          </a:p>
          <a:p>
            <a:pPr marL="228600" indent="-229235">
              <a:lnSpc>
                <a:spcPct val="100000"/>
              </a:lnSpc>
              <a:spcBef>
                <a:spcPts val="535"/>
              </a:spcBef>
              <a:tabLst>
                <a:tab pos="229235" algn="l"/>
              </a:tabLst>
            </a:pPr>
            <a:r>
              <a:rPr lang="en-US" sz="2000" b="1" spc="10" dirty="0" smtClean="0">
                <a:latin typeface="Carlito"/>
                <a:cs typeface="Carlito"/>
              </a:rPr>
              <a:t>9.</a:t>
            </a:r>
            <a:r>
              <a:rPr lang="en-US" sz="2000" b="1" dirty="0" smtClean="0">
                <a:latin typeface="Carlito"/>
                <a:cs typeface="Carlito"/>
              </a:rPr>
              <a:t> Back-end</a:t>
            </a:r>
            <a:endParaRPr lang="en-US" sz="2000" dirty="0" smtClean="0">
              <a:latin typeface="Carlito"/>
              <a:cs typeface="Carlito"/>
            </a:endParaRPr>
          </a:p>
          <a:p>
            <a:pPr marL="228600" indent="-229235">
              <a:lnSpc>
                <a:spcPct val="92200"/>
              </a:lnSpc>
              <a:spcBef>
                <a:spcPts val="1070"/>
              </a:spcBef>
              <a:tabLst>
                <a:tab pos="229235" algn="l"/>
              </a:tabLst>
            </a:pPr>
            <a:r>
              <a:rPr lang="en-US" sz="2750" dirty="0" smtClean="0">
                <a:latin typeface="Carlito"/>
                <a:cs typeface="Carlito"/>
              </a:rPr>
              <a:t>  </a:t>
            </a:r>
            <a:r>
              <a:rPr lang="en-US" dirty="0" smtClean="0">
                <a:cs typeface="Carlito"/>
              </a:rPr>
              <a:t>The back-end </a:t>
            </a:r>
            <a:r>
              <a:rPr lang="en-US" spc="-15" dirty="0" smtClean="0">
                <a:cs typeface="Carlito"/>
              </a:rPr>
              <a:t>is </a:t>
            </a:r>
            <a:r>
              <a:rPr lang="en-US" spc="5" dirty="0" smtClean="0">
                <a:cs typeface="Carlito"/>
              </a:rPr>
              <a:t>comprised </a:t>
            </a:r>
            <a:r>
              <a:rPr lang="en-US" spc="25" dirty="0" smtClean="0">
                <a:cs typeface="Carlito"/>
              </a:rPr>
              <a:t>of </a:t>
            </a:r>
            <a:r>
              <a:rPr lang="en-US" spc="15" dirty="0" smtClean="0">
                <a:cs typeface="Carlito"/>
              </a:rPr>
              <a:t>your </a:t>
            </a:r>
            <a:r>
              <a:rPr lang="en-US" dirty="0" smtClean="0">
                <a:cs typeface="Carlito"/>
              </a:rPr>
              <a:t>server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-5" dirty="0" smtClean="0">
                <a:cs typeface="Carlito"/>
              </a:rPr>
              <a:t>database. </a:t>
            </a:r>
            <a:r>
              <a:rPr lang="en-US" spc="-30" dirty="0" smtClean="0">
                <a:cs typeface="Carlito"/>
              </a:rPr>
              <a:t>It’s </a:t>
            </a:r>
            <a:r>
              <a:rPr lang="en-US" spc="-10" dirty="0" smtClean="0">
                <a:cs typeface="Carlito"/>
              </a:rPr>
              <a:t>the </a:t>
            </a:r>
            <a:r>
              <a:rPr lang="en-US" spc="5" dirty="0" smtClean="0">
                <a:cs typeface="Carlito"/>
              </a:rPr>
              <a:t>place  </a:t>
            </a:r>
            <a:r>
              <a:rPr lang="en-US" spc="-10" dirty="0" smtClean="0">
                <a:cs typeface="Carlito"/>
              </a:rPr>
              <a:t>where functions, </a:t>
            </a:r>
            <a:r>
              <a:rPr lang="en-US" spc="-5" dirty="0" smtClean="0">
                <a:cs typeface="Carlito"/>
              </a:rPr>
              <a:t>methods, </a:t>
            </a:r>
            <a:r>
              <a:rPr lang="en-US" spc="5" dirty="0" smtClean="0">
                <a:cs typeface="Carlito"/>
              </a:rPr>
              <a:t>and </a:t>
            </a:r>
            <a:r>
              <a:rPr lang="en-US" spc="-5" dirty="0" smtClean="0">
                <a:cs typeface="Carlito"/>
              </a:rPr>
              <a:t>data manipulation </a:t>
            </a:r>
            <a:r>
              <a:rPr lang="en-US" spc="-10" dirty="0" smtClean="0">
                <a:cs typeface="Carlito"/>
              </a:rPr>
              <a:t>happens </a:t>
            </a:r>
            <a:r>
              <a:rPr lang="en-US" spc="-5" dirty="0" smtClean="0">
                <a:cs typeface="Carlito"/>
              </a:rPr>
              <a:t>that </a:t>
            </a:r>
            <a:r>
              <a:rPr lang="en-US" spc="25" dirty="0" smtClean="0">
                <a:cs typeface="Carlito"/>
              </a:rPr>
              <a:t>you  </a:t>
            </a:r>
            <a:r>
              <a:rPr lang="en-US" spc="-5" dirty="0" smtClean="0">
                <a:cs typeface="Carlito"/>
              </a:rPr>
              <a:t>don’t want </a:t>
            </a:r>
            <a:r>
              <a:rPr lang="en-US" spc="-15" dirty="0" smtClean="0">
                <a:cs typeface="Carlito"/>
              </a:rPr>
              <a:t>the clients </a:t>
            </a:r>
            <a:r>
              <a:rPr lang="en-US" spc="-10" dirty="0" smtClean="0">
                <a:cs typeface="Carlito"/>
              </a:rPr>
              <a:t>to</a:t>
            </a:r>
            <a:r>
              <a:rPr lang="en-US" spc="555" dirty="0" smtClean="0">
                <a:cs typeface="Carlito"/>
              </a:rPr>
              <a:t> </a:t>
            </a:r>
            <a:r>
              <a:rPr lang="en-US" spc="-20" dirty="0" smtClean="0">
                <a:cs typeface="Carlito"/>
              </a:rPr>
              <a:t>see.</a:t>
            </a:r>
            <a:endParaRPr lang="en-US" dirty="0">
              <a:cs typeface="Carl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7575" y="609600"/>
            <a:ext cx="9843135" cy="10162526"/>
          </a:xfrm>
          <a:prstGeom prst="rect">
            <a:avLst/>
          </a:prstGeom>
        </p:spPr>
        <p:txBody>
          <a:bodyPr vert="horz" wrap="square" lIns="0" tIns="83185" rIns="0" bIns="0" rtlCol="0">
            <a:spAutoFit/>
          </a:bodyPr>
          <a:lstStyle/>
          <a:p>
            <a:pPr marL="241300" marR="751840" indent="-229235">
              <a:lnSpc>
                <a:spcPts val="4280"/>
              </a:lnSpc>
              <a:spcBef>
                <a:spcPts val="655"/>
              </a:spcBef>
              <a:tabLst>
                <a:tab pos="241935" algn="l"/>
              </a:tabLst>
            </a:pPr>
            <a:r>
              <a:rPr lang="en-US" sz="3950" b="1" spc="-10" dirty="0" smtClean="0">
                <a:solidFill>
                  <a:srgbClr val="385622"/>
                </a:solidFill>
                <a:latin typeface="Carlito"/>
                <a:cs typeface="Carlito"/>
              </a:rPr>
              <a:t> </a:t>
            </a:r>
            <a:r>
              <a:rPr sz="2400" b="1" u="sng" spc="-10" smtClean="0">
                <a:solidFill>
                  <a:schemeClr val="tx2">
                    <a:lumMod val="50000"/>
                  </a:schemeClr>
                </a:solidFill>
                <a:latin typeface="Arial Black" pitchFamily="34" charset="0"/>
                <a:cs typeface="Carlito"/>
              </a:rPr>
              <a:t>Effective </a:t>
            </a:r>
            <a:r>
              <a:rPr sz="2400" b="1" u="sng" spc="-30" dirty="0">
                <a:solidFill>
                  <a:schemeClr val="tx2">
                    <a:lumMod val="50000"/>
                  </a:schemeClr>
                </a:solidFill>
                <a:latin typeface="Arial Black" pitchFamily="34" charset="0"/>
                <a:cs typeface="Carlito"/>
              </a:rPr>
              <a:t>Web </a:t>
            </a:r>
            <a:r>
              <a:rPr sz="2400" b="1" u="sng" spc="5" dirty="0">
                <a:solidFill>
                  <a:schemeClr val="tx2">
                    <a:lumMod val="50000"/>
                  </a:schemeClr>
                </a:solidFill>
                <a:latin typeface="Arial Black" pitchFamily="34" charset="0"/>
                <a:cs typeface="Carlito"/>
              </a:rPr>
              <a:t>Design </a:t>
            </a:r>
            <a:r>
              <a:rPr sz="2400" b="1" u="sng" dirty="0">
                <a:solidFill>
                  <a:schemeClr val="tx2">
                    <a:lumMod val="50000"/>
                  </a:schemeClr>
                </a:solidFill>
                <a:latin typeface="Arial Black" pitchFamily="34" charset="0"/>
                <a:cs typeface="Carlito"/>
              </a:rPr>
              <a:t>for Higher </a:t>
            </a:r>
            <a:r>
              <a:rPr sz="2400" b="1" u="sng" spc="-10" dirty="0">
                <a:solidFill>
                  <a:schemeClr val="tx2">
                    <a:lumMod val="50000"/>
                  </a:schemeClr>
                </a:solidFill>
                <a:latin typeface="Arial Black" pitchFamily="34" charset="0"/>
                <a:cs typeface="Carlito"/>
              </a:rPr>
              <a:t>Education  </a:t>
            </a:r>
            <a:r>
              <a:rPr sz="2400" b="1" u="sng" spc="-15" dirty="0">
                <a:solidFill>
                  <a:schemeClr val="tx2">
                    <a:lumMod val="50000"/>
                  </a:schemeClr>
                </a:solidFill>
                <a:latin typeface="Arial Black" pitchFamily="34" charset="0"/>
                <a:cs typeface="Carlito"/>
              </a:rPr>
              <a:t>Institutions</a:t>
            </a:r>
            <a:endParaRPr sz="2400" u="sng">
              <a:solidFill>
                <a:schemeClr val="tx2">
                  <a:lumMod val="50000"/>
                </a:schemeClr>
              </a:solidFill>
              <a:latin typeface="Arial Black" pitchFamily="34" charset="0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r>
              <a:rPr lang="en-US" sz="2000" spc="-50" dirty="0" smtClean="0">
                <a:latin typeface="Arial Black" pitchFamily="34" charset="0"/>
                <a:cs typeface="Carlito"/>
              </a:rPr>
              <a:t>  </a:t>
            </a:r>
            <a:r>
              <a:rPr lang="en-US" sz="2000" spc="-50" dirty="0" smtClean="0">
                <a:latin typeface="Carlito"/>
                <a:cs typeface="Carlito"/>
              </a:rPr>
              <a:t> A</a:t>
            </a:r>
            <a:r>
              <a:rPr sz="2000" spc="-50" smtClean="0">
                <a:latin typeface="Carlito"/>
                <a:cs typeface="Carlito"/>
              </a:rPr>
              <a:t> </a:t>
            </a:r>
            <a:r>
              <a:rPr sz="2000" spc="-20" dirty="0">
                <a:latin typeface="Carlito"/>
                <a:cs typeface="Carlito"/>
              </a:rPr>
              <a:t>website  </a:t>
            </a:r>
            <a:r>
              <a:rPr sz="2000" spc="-15" dirty="0">
                <a:latin typeface="Carlito"/>
                <a:cs typeface="Carlito"/>
              </a:rPr>
              <a:t>is the </a:t>
            </a:r>
            <a:r>
              <a:rPr sz="2000" spc="-5" dirty="0">
                <a:latin typeface="Carlito"/>
                <a:cs typeface="Carlito"/>
              </a:rPr>
              <a:t>face </a:t>
            </a:r>
            <a:r>
              <a:rPr sz="2000" spc="25">
                <a:latin typeface="Carlito"/>
                <a:cs typeface="Carlito"/>
              </a:rPr>
              <a:t>of</a:t>
            </a:r>
            <a:r>
              <a:rPr sz="2000">
                <a:latin typeface="Carlito"/>
                <a:cs typeface="Carlito"/>
              </a:rPr>
              <a:t> </a:t>
            </a:r>
            <a:r>
              <a:rPr lang="en-US" sz="2000" spc="10" dirty="0" smtClean="0">
                <a:latin typeface="Carlito"/>
                <a:cs typeface="Carlito"/>
              </a:rPr>
              <a:t>an </a:t>
            </a:r>
            <a:r>
              <a:rPr sz="2000" spc="-20" smtClean="0">
                <a:latin typeface="Carlito"/>
                <a:cs typeface="Carlito"/>
              </a:rPr>
              <a:t>institution</a:t>
            </a:r>
            <a:r>
              <a:rPr lang="en-US" sz="2000" spc="-20" dirty="0" smtClean="0">
                <a:latin typeface="Carlito"/>
                <a:cs typeface="Carlito"/>
              </a:rPr>
              <a:t>.</a:t>
            </a:r>
            <a:r>
              <a:rPr sz="2000" spc="-5" smtClean="0">
                <a:latin typeface="Carlito"/>
                <a:cs typeface="Carlito"/>
              </a:rPr>
              <a:t>It </a:t>
            </a:r>
            <a:r>
              <a:rPr sz="2000" spc="-15" dirty="0">
                <a:latin typeface="Carlito"/>
                <a:cs typeface="Carlito"/>
              </a:rPr>
              <a:t>is the </a:t>
            </a:r>
            <a:r>
              <a:rPr sz="2000" spc="-30" dirty="0">
                <a:latin typeface="Carlito"/>
                <a:cs typeface="Carlito"/>
              </a:rPr>
              <a:t>first </a:t>
            </a:r>
            <a:r>
              <a:rPr sz="2000" spc="-5" dirty="0">
                <a:latin typeface="Carlito"/>
                <a:cs typeface="Carlito"/>
              </a:rPr>
              <a:t>impression  and, </a:t>
            </a:r>
            <a:r>
              <a:rPr sz="2000" spc="-35" dirty="0">
                <a:latin typeface="Carlito"/>
                <a:cs typeface="Carlito"/>
              </a:rPr>
              <a:t>hopefully, </a:t>
            </a:r>
            <a:r>
              <a:rPr sz="2000" spc="10" dirty="0">
                <a:latin typeface="Carlito"/>
                <a:cs typeface="Carlito"/>
              </a:rPr>
              <a:t>a </a:t>
            </a:r>
            <a:r>
              <a:rPr sz="2000" spc="-20" dirty="0">
                <a:latin typeface="Carlito"/>
                <a:cs typeface="Carlito"/>
              </a:rPr>
              <a:t>key </a:t>
            </a:r>
            <a:r>
              <a:rPr sz="2000" spc="5" dirty="0">
                <a:latin typeface="Carlito"/>
                <a:cs typeface="Carlito"/>
              </a:rPr>
              <a:t>reason </a:t>
            </a:r>
            <a:r>
              <a:rPr sz="2000" spc="-35" dirty="0">
                <a:latin typeface="Carlito"/>
                <a:cs typeface="Carlito"/>
              </a:rPr>
              <a:t>why </a:t>
            </a:r>
            <a:r>
              <a:rPr sz="2000" spc="-10" dirty="0">
                <a:latin typeface="Carlito"/>
                <a:cs typeface="Carlito"/>
              </a:rPr>
              <a:t>potential </a:t>
            </a:r>
            <a:r>
              <a:rPr sz="2000" spc="-20">
                <a:latin typeface="Carlito"/>
                <a:cs typeface="Carlito"/>
              </a:rPr>
              <a:t>students </a:t>
            </a:r>
            <a:r>
              <a:rPr sz="2000" spc="15" smtClean="0">
                <a:latin typeface="Carlito"/>
                <a:cs typeface="Carlito"/>
              </a:rPr>
              <a:t>choose</a:t>
            </a:r>
            <a:r>
              <a:rPr lang="en-US" sz="2000" spc="15" dirty="0">
                <a:latin typeface="Carlito"/>
                <a:cs typeface="Carlito"/>
              </a:rPr>
              <a:t> </a:t>
            </a:r>
            <a:r>
              <a:rPr lang="en-US" sz="2000" spc="15" dirty="0" smtClean="0">
                <a:latin typeface="Carlito"/>
                <a:cs typeface="Carlito"/>
              </a:rPr>
              <a:t>a</a:t>
            </a:r>
            <a:r>
              <a:rPr sz="2000" spc="15" smtClean="0">
                <a:latin typeface="Carlito"/>
                <a:cs typeface="Carlito"/>
              </a:rPr>
              <a:t> </a:t>
            </a:r>
            <a:r>
              <a:rPr sz="2000" spc="-5" smtClean="0">
                <a:latin typeface="Carlito"/>
                <a:cs typeface="Carlito"/>
              </a:rPr>
              <a:t>college </a:t>
            </a:r>
            <a:r>
              <a:rPr sz="2000" spc="25" dirty="0">
                <a:latin typeface="Carlito"/>
                <a:cs typeface="Carlito"/>
              </a:rPr>
              <a:t>or </a:t>
            </a:r>
            <a:r>
              <a:rPr sz="2000" spc="-30" dirty="0">
                <a:latin typeface="Carlito"/>
                <a:cs typeface="Carlito"/>
              </a:rPr>
              <a:t>university. </a:t>
            </a:r>
            <a:r>
              <a:rPr sz="2000" spc="-5" dirty="0">
                <a:latin typeface="Carlito"/>
                <a:cs typeface="Carlito"/>
              </a:rPr>
              <a:t>It </a:t>
            </a:r>
            <a:r>
              <a:rPr sz="2000" spc="-15" dirty="0">
                <a:latin typeface="Carlito"/>
                <a:cs typeface="Carlito"/>
              </a:rPr>
              <a:t>is </a:t>
            </a:r>
            <a:r>
              <a:rPr sz="2000" spc="-5" dirty="0">
                <a:latin typeface="Carlito"/>
                <a:cs typeface="Carlito"/>
              </a:rPr>
              <a:t>also </a:t>
            </a:r>
            <a:r>
              <a:rPr sz="2000" spc="10" dirty="0">
                <a:latin typeface="Carlito"/>
                <a:cs typeface="Carlito"/>
              </a:rPr>
              <a:t>a </a:t>
            </a:r>
            <a:r>
              <a:rPr sz="2000" spc="-20" dirty="0">
                <a:latin typeface="Carlito"/>
                <a:cs typeface="Carlito"/>
              </a:rPr>
              <a:t>way </a:t>
            </a:r>
            <a:r>
              <a:rPr sz="2000" spc="-5" dirty="0">
                <a:latin typeface="Carlito"/>
                <a:cs typeface="Carlito"/>
              </a:rPr>
              <a:t>to </a:t>
            </a:r>
            <a:r>
              <a:rPr sz="2000" spc="-20" dirty="0">
                <a:latin typeface="Carlito"/>
                <a:cs typeface="Carlito"/>
              </a:rPr>
              <a:t>keep students, </a:t>
            </a:r>
            <a:r>
              <a:rPr sz="2000" spc="-35" dirty="0">
                <a:latin typeface="Carlito"/>
                <a:cs typeface="Carlito"/>
              </a:rPr>
              <a:t>staff, </a:t>
            </a:r>
            <a:r>
              <a:rPr sz="2000" spc="5" dirty="0">
                <a:latin typeface="Carlito"/>
                <a:cs typeface="Carlito"/>
              </a:rPr>
              <a:t>and  </a:t>
            </a:r>
            <a:r>
              <a:rPr sz="2000" spc="-15" dirty="0">
                <a:latin typeface="Carlito"/>
                <a:cs typeface="Carlito"/>
              </a:rPr>
              <a:t>faculty </a:t>
            </a:r>
            <a:r>
              <a:rPr sz="2000" spc="-10" dirty="0">
                <a:latin typeface="Carlito"/>
                <a:cs typeface="Carlito"/>
              </a:rPr>
              <a:t>updated </a:t>
            </a:r>
            <a:r>
              <a:rPr sz="2000" spc="25" dirty="0">
                <a:latin typeface="Carlito"/>
                <a:cs typeface="Carlito"/>
              </a:rPr>
              <a:t>on </a:t>
            </a:r>
            <a:r>
              <a:rPr sz="2000" dirty="0">
                <a:latin typeface="Carlito"/>
                <a:cs typeface="Carlito"/>
              </a:rPr>
              <a:t>critical </a:t>
            </a:r>
            <a:r>
              <a:rPr sz="2000" spc="5" dirty="0">
                <a:latin typeface="Carlito"/>
                <a:cs typeface="Carlito"/>
              </a:rPr>
              <a:t>and </a:t>
            </a:r>
            <a:r>
              <a:rPr sz="2000">
                <a:latin typeface="Carlito"/>
                <a:cs typeface="Carlito"/>
              </a:rPr>
              <a:t>ever-changing</a:t>
            </a:r>
            <a:r>
              <a:rPr sz="2000" spc="105">
                <a:latin typeface="Carlito"/>
                <a:cs typeface="Carlito"/>
              </a:rPr>
              <a:t> </a:t>
            </a:r>
            <a:r>
              <a:rPr sz="2000" spc="-5" smtClean="0">
                <a:latin typeface="Carlito"/>
                <a:cs typeface="Carlito"/>
              </a:rPr>
              <a:t>information</a:t>
            </a:r>
            <a:r>
              <a:rPr lang="en-US" sz="2000" spc="-5" dirty="0" smtClean="0">
                <a:latin typeface="Carlito"/>
                <a:cs typeface="Carlito"/>
              </a:rPr>
              <a:t>.</a:t>
            </a: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lang="en-US" sz="2800" spc="-5" dirty="0" smtClean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r>
              <a:rPr lang="en-US" sz="2000" spc="-5" dirty="0" smtClean="0">
                <a:latin typeface="Carlito"/>
                <a:cs typeface="Carlito"/>
              </a:rPr>
              <a:t>    </a:t>
            </a:r>
            <a:r>
              <a:rPr lang="en-US" sz="2800" spc="-5" dirty="0" smtClean="0">
                <a:latin typeface="Carlito"/>
                <a:cs typeface="Carlito"/>
              </a:rPr>
              <a:t>The website we made is a higher educational institute or a university website . We named our university as ‘</a:t>
            </a:r>
            <a:r>
              <a:rPr lang="en-US" sz="2800" i="1" spc="-5" dirty="0" err="1" smtClean="0">
                <a:latin typeface="Carlito"/>
                <a:cs typeface="Carlito"/>
              </a:rPr>
              <a:t>Nalanda</a:t>
            </a:r>
            <a:r>
              <a:rPr lang="en-US" sz="2800" i="1" spc="-5" dirty="0" smtClean="0">
                <a:latin typeface="Carlito"/>
                <a:cs typeface="Carlito"/>
              </a:rPr>
              <a:t> </a:t>
            </a:r>
            <a:r>
              <a:rPr lang="en-US" sz="2800" i="1" spc="-5" dirty="0" smtClean="0">
                <a:latin typeface="Carlito"/>
                <a:cs typeface="Carlito"/>
              </a:rPr>
              <a:t>University’ . </a:t>
            </a:r>
            <a:endParaRPr lang="en-US" sz="2400" spc="-5" dirty="0" smtClean="0">
              <a:latin typeface="+mj-lt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r>
              <a:rPr lang="en-US" sz="2400" spc="-5" dirty="0">
                <a:latin typeface="+mj-lt"/>
                <a:cs typeface="Carlito"/>
              </a:rPr>
              <a:t> </a:t>
            </a:r>
            <a:r>
              <a:rPr lang="en-US" sz="2400" spc="-5" dirty="0" smtClean="0">
                <a:latin typeface="+mj-lt"/>
                <a:cs typeface="Carlito"/>
              </a:rPr>
              <a:t>     </a:t>
            </a: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r>
              <a:rPr lang="en-US" sz="2400" spc="-5" dirty="0">
                <a:latin typeface="+mj-lt"/>
                <a:cs typeface="Carlito"/>
              </a:rPr>
              <a:t/>
            </a:r>
            <a:br>
              <a:rPr lang="en-US" sz="2400" spc="-5" dirty="0">
                <a:latin typeface="+mj-lt"/>
                <a:cs typeface="Carlito"/>
              </a:rPr>
            </a:br>
            <a:endParaRPr lang="en-US" sz="2000" spc="-5" dirty="0" smtClean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r>
              <a:rPr lang="en-US" sz="2000" spc="-5" dirty="0">
                <a:latin typeface="Carlito"/>
                <a:cs typeface="Carlito"/>
              </a:rPr>
              <a:t> </a:t>
            </a:r>
            <a:endParaRPr lang="en-US" sz="2000" spc="-5" dirty="0" smtClean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lang="en-US" sz="2000" spc="-5" dirty="0" smtClean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lang="en-US" sz="2000" spc="-5" dirty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lang="en-US" sz="2000" spc="-5" dirty="0" smtClean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lang="en-US" sz="2000" spc="-5" dirty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lang="en-US" sz="2000" spc="-5" dirty="0" smtClean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lang="en-US" sz="2000" spc="-5" dirty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lang="en-US" sz="2000" spc="-5" dirty="0" smtClean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lang="en-US" sz="2000" spc="-5" dirty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lang="en-US" sz="2000" spc="-5" dirty="0" smtClean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lang="en-US" sz="2000" spc="-5" dirty="0">
              <a:latin typeface="Carlito"/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endParaRPr sz="20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sz="quarter" idx="1"/>
          </p:nvPr>
        </p:nvSpPr>
        <p:spPr>
          <a:xfrm>
            <a:off x="609600" y="685800"/>
            <a:ext cx="10972800" cy="5543569"/>
          </a:xfrm>
        </p:spPr>
        <p:txBody>
          <a:bodyPr>
            <a:normAutofit fontScale="92500" lnSpcReduction="10000"/>
          </a:bodyPr>
          <a:lstStyle/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r>
              <a:rPr lang="en-US" sz="2800" u="sng" spc="-5" dirty="0" smtClean="0">
                <a:cs typeface="Carlito"/>
              </a:rPr>
              <a:t>The frontends we used for our website are :</a:t>
            </a: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buFont typeface="Arial" pitchFamily="34" charset="0"/>
              <a:buChar char="•"/>
              <a:tabLst>
                <a:tab pos="241935" algn="l"/>
                <a:tab pos="6484620" algn="l"/>
              </a:tabLst>
            </a:pPr>
            <a:r>
              <a:rPr lang="en-US" sz="2400" spc="-5" dirty="0" smtClean="0">
                <a:cs typeface="Carlito"/>
              </a:rPr>
              <a:t>CSS</a:t>
            </a: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buFont typeface="Arial" pitchFamily="34" charset="0"/>
              <a:buChar char="•"/>
              <a:tabLst>
                <a:tab pos="241935" algn="l"/>
                <a:tab pos="6484620" algn="l"/>
              </a:tabLst>
            </a:pPr>
            <a:r>
              <a:rPr lang="en-US" sz="2400" spc="-5" dirty="0" smtClean="0">
                <a:cs typeface="Carlito"/>
              </a:rPr>
              <a:t>HTML</a:t>
            </a: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buFont typeface="Arial" pitchFamily="34" charset="0"/>
              <a:buChar char="•"/>
              <a:tabLst>
                <a:tab pos="241935" algn="l"/>
                <a:tab pos="6484620" algn="l"/>
              </a:tabLst>
            </a:pPr>
            <a:r>
              <a:rPr lang="en-US" sz="2400" spc="-5" dirty="0" smtClean="0">
                <a:cs typeface="Carlito"/>
              </a:rPr>
              <a:t>Jscript</a:t>
            </a: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buFont typeface="Arial" pitchFamily="34" charset="0"/>
              <a:buChar char="•"/>
              <a:tabLst>
                <a:tab pos="241935" algn="l"/>
                <a:tab pos="6484620" algn="l"/>
              </a:tabLst>
            </a:pPr>
            <a:r>
              <a:rPr lang="en-US" sz="2400" spc="-5" dirty="0" smtClean="0">
                <a:cs typeface="Carlito"/>
              </a:rPr>
              <a:t>Bootstrap</a:t>
            </a: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buFont typeface="Arial" pitchFamily="34" charset="0"/>
              <a:buChar char="•"/>
              <a:tabLst>
                <a:tab pos="241935" algn="l"/>
                <a:tab pos="6484620" algn="l"/>
              </a:tabLst>
            </a:pPr>
            <a:r>
              <a:rPr lang="en-US" sz="2400" spc="-5" dirty="0" err="1" smtClean="0">
                <a:cs typeface="Carlito"/>
              </a:rPr>
              <a:t>Googlefont</a:t>
            </a:r>
            <a:endParaRPr lang="en-US" sz="2400" spc="-5" dirty="0" smtClean="0">
              <a:cs typeface="Carlito"/>
            </a:endParaRPr>
          </a:p>
          <a:p>
            <a:pPr marL="241300" marR="5080" indent="-229235">
              <a:lnSpc>
                <a:spcPct val="91800"/>
              </a:lnSpc>
              <a:spcBef>
                <a:spcPts val="1019"/>
              </a:spcBef>
              <a:buFont typeface="Arial" pitchFamily="34" charset="0"/>
              <a:buChar char="•"/>
              <a:tabLst>
                <a:tab pos="241935" algn="l"/>
                <a:tab pos="6484620" algn="l"/>
              </a:tabLst>
            </a:pPr>
            <a:r>
              <a:rPr lang="en-US" sz="2400" spc="-5" dirty="0" err="1" smtClean="0">
                <a:cs typeface="Carlito"/>
              </a:rPr>
              <a:t>Fontawesome</a:t>
            </a:r>
            <a:r>
              <a:rPr lang="en-US" sz="2400" spc="-5" dirty="0" smtClean="0">
                <a:cs typeface="Carlito"/>
              </a:rPr>
              <a:t> icon</a:t>
            </a:r>
          </a:p>
          <a:p>
            <a:endParaRPr lang="en-US" sz="2800" u="sng" dirty="0" smtClean="0">
              <a:latin typeface="+mj-lt"/>
            </a:endParaRPr>
          </a:p>
          <a:p>
            <a:r>
              <a:rPr lang="en-US" sz="2800" u="sng" dirty="0" smtClean="0">
                <a:latin typeface="+mj-lt"/>
              </a:rPr>
              <a:t>The </a:t>
            </a:r>
            <a:r>
              <a:rPr lang="en-US" sz="2800" u="sng" dirty="0" err="1" smtClean="0">
                <a:latin typeface="+mj-lt"/>
              </a:rPr>
              <a:t>backends</a:t>
            </a:r>
            <a:r>
              <a:rPr lang="en-US" sz="2800" u="sng" dirty="0" smtClean="0">
                <a:latin typeface="+mj-lt"/>
              </a:rPr>
              <a:t> used for our website are :</a:t>
            </a:r>
          </a:p>
          <a:p>
            <a:endParaRPr lang="en-US" sz="2400" dirty="0" smtClean="0"/>
          </a:p>
          <a:p>
            <a:pPr>
              <a:buFont typeface="Arial" pitchFamily="34" charset="0"/>
              <a:buChar char="•"/>
            </a:pPr>
            <a:r>
              <a:rPr lang="en-US" sz="2400" dirty="0" err="1" smtClean="0"/>
              <a:t>Django</a:t>
            </a:r>
            <a:r>
              <a:rPr lang="en-US" sz="2400" dirty="0" smtClean="0"/>
              <a:t> framework 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err="1" smtClean="0"/>
              <a:t>Postgresql</a:t>
            </a:r>
            <a:r>
              <a:rPr lang="en-US" sz="2400" dirty="0" smtClean="0"/>
              <a:t> database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Pgadmin4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0558" y="609282"/>
            <a:ext cx="7310882" cy="615553"/>
          </a:xfrm>
        </p:spPr>
        <p:txBody>
          <a:bodyPr>
            <a:normAutofit fontScale="90000"/>
          </a:bodyPr>
          <a:lstStyle/>
          <a:p>
            <a:r>
              <a:rPr lang="en-US" sz="4000" i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Homepage Of Our Website </a:t>
            </a:r>
            <a:endParaRPr lang="en-US" sz="4000" i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50160"/>
          <a:stretch/>
        </p:blipFill>
        <p:spPr bwMode="auto">
          <a:xfrm>
            <a:off x="1676400" y="2057400"/>
            <a:ext cx="9296400" cy="36147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9282"/>
            <a:ext cx="8913240" cy="553998"/>
          </a:xfrm>
        </p:spPr>
        <p:txBody>
          <a:bodyPr>
            <a:normAutofit fontScale="90000"/>
          </a:bodyPr>
          <a:lstStyle/>
          <a:p>
            <a:r>
              <a:rPr lang="en-US" sz="3600" i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Log in page</a:t>
            </a:r>
            <a:endParaRPr lang="en-US" sz="3600" i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50000"/>
          <a:stretch/>
        </p:blipFill>
        <p:spPr bwMode="auto">
          <a:xfrm>
            <a:off x="762000" y="1295400"/>
            <a:ext cx="9448800" cy="35052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mc="http://schemas.openxmlformats.org/markup-compatibility/2006" xmlns:wpc="http://schemas.microsoft.com/office/word/2010/wordprocessingCanvas" xmlns=""/>
            </a:ext>
          </a:extLst>
        </p:spPr>
      </p:pic>
      <p:sp>
        <p:nvSpPr>
          <p:cNvPr id="5" name="Rectangle 4"/>
          <p:cNvSpPr/>
          <p:nvPr/>
        </p:nvSpPr>
        <p:spPr>
          <a:xfrm>
            <a:off x="762000" y="5181600"/>
            <a:ext cx="10820400" cy="601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1300" marR="5080" indent="-229235">
              <a:lnSpc>
                <a:spcPct val="91800"/>
              </a:lnSpc>
              <a:spcBef>
                <a:spcPts val="1019"/>
              </a:spcBef>
              <a:tabLst>
                <a:tab pos="241935" algn="l"/>
                <a:tab pos="6484620" algn="l"/>
              </a:tabLst>
            </a:pPr>
            <a:r>
              <a:rPr lang="en-US" spc="-5" dirty="0" smtClean="0">
                <a:latin typeface="Carlito"/>
                <a:cs typeface="Carlito"/>
              </a:rPr>
              <a:t>   Our University webpage consists of HOD, staff and student’s portals. To access a account one has to log in  with his/her respective mail id and password.</a:t>
            </a:r>
            <a:endParaRPr lang="en-US" sz="1400" i="1" spc="-5" dirty="0" smtClean="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124</TotalTime>
  <Words>1021</Words>
  <Application>Microsoft Office PowerPoint</Application>
  <PresentationFormat>Custom</PresentationFormat>
  <Paragraphs>104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Oriel</vt:lpstr>
      <vt:lpstr>WEB DEVELOPMENT</vt:lpstr>
      <vt:lpstr>Slide 2</vt:lpstr>
      <vt:lpstr>Slide 3</vt:lpstr>
      <vt:lpstr>Slide 4</vt:lpstr>
      <vt:lpstr>Slide 5</vt:lpstr>
      <vt:lpstr>Slide 6</vt:lpstr>
      <vt:lpstr>Slide 7</vt:lpstr>
      <vt:lpstr>Homepage Of Our Website </vt:lpstr>
      <vt:lpstr>Log in page</vt:lpstr>
      <vt:lpstr>Slide 10</vt:lpstr>
      <vt:lpstr>HOD’s page</vt:lpstr>
      <vt:lpstr>The  HOD can count and update everyday’s attendance, update student’s marks , add, remove and update subjects with respective teacher’s job profile and much more</vt:lpstr>
      <vt:lpstr>The HOD can even pay salary of teachers through this college website</vt:lpstr>
      <vt:lpstr>Staff’s page</vt:lpstr>
      <vt:lpstr>Slide 15</vt:lpstr>
      <vt:lpstr>Slide 16</vt:lpstr>
      <vt:lpstr>The teachers can set up question papers through the help of this website</vt:lpstr>
      <vt:lpstr>Student’s page</vt:lpstr>
      <vt:lpstr>Slide 19</vt:lpstr>
      <vt:lpstr>Slide 20</vt:lpstr>
      <vt:lpstr>a student can update or change his account details</vt:lpstr>
      <vt:lpstr>Slide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somdutta</dc:creator>
  <cp:lastModifiedBy>Admin</cp:lastModifiedBy>
  <cp:revision>14</cp:revision>
  <dcterms:created xsi:type="dcterms:W3CDTF">2020-07-20T18:21:43Z</dcterms:created>
  <dcterms:modified xsi:type="dcterms:W3CDTF">2020-07-21T07:11:28Z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2020-07-20T00:00:00Z</vt:filetime>
  </property>
  <property fmtid="{D5CDD505-2E9C-101B-9397-08002B2CF9AE}" pid="3" name="LastSaved">
    <vt:filetime>2020-07-20T00:00:00Z</vt:filetime>
  </property>
</Properties>
</file>